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1" r:id="rId3"/>
    <p:sldId id="292" r:id="rId4"/>
    <p:sldId id="257" r:id="rId5"/>
    <p:sldId id="289" r:id="rId6"/>
    <p:sldId id="290" r:id="rId7"/>
    <p:sldId id="293" r:id="rId8"/>
    <p:sldId id="295" r:id="rId9"/>
    <p:sldId id="296" r:id="rId10"/>
    <p:sldId id="297" r:id="rId11"/>
    <p:sldId id="299" r:id="rId12"/>
    <p:sldId id="298" r:id="rId13"/>
    <p:sldId id="300" r:id="rId14"/>
    <p:sldId id="274" r:id="rId15"/>
    <p:sldId id="301" r:id="rId16"/>
    <p:sldId id="302" r:id="rId17"/>
    <p:sldId id="303" r:id="rId18"/>
    <p:sldId id="318" r:id="rId19"/>
    <p:sldId id="319" r:id="rId20"/>
    <p:sldId id="317" r:id="rId21"/>
    <p:sldId id="307" r:id="rId22"/>
    <p:sldId id="320" r:id="rId23"/>
    <p:sldId id="321" r:id="rId24"/>
    <p:sldId id="308" r:id="rId25"/>
    <p:sldId id="306" r:id="rId26"/>
    <p:sldId id="309" r:id="rId27"/>
    <p:sldId id="310" r:id="rId28"/>
    <p:sldId id="311" r:id="rId29"/>
    <p:sldId id="313" r:id="rId30"/>
    <p:sldId id="314" r:id="rId31"/>
    <p:sldId id="316" r:id="rId32"/>
    <p:sldId id="315" r:id="rId33"/>
    <p:sldId id="278" r:id="rId3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5" userDrawn="1">
          <p15:clr>
            <a:srgbClr val="A4A3A4"/>
          </p15:clr>
        </p15:guide>
        <p15:guide id="2" orient="horz" pos="305" userDrawn="1">
          <p15:clr>
            <a:srgbClr val="A4A3A4"/>
          </p15:clr>
        </p15:guide>
        <p15:guide id="3" orient="horz" pos="2935" userDrawn="1">
          <p15:clr>
            <a:srgbClr val="A4A3A4"/>
          </p15:clr>
        </p15:guide>
        <p15:guide id="4" orient="horz" pos="214" userDrawn="1">
          <p15:clr>
            <a:srgbClr val="A4A3A4"/>
          </p15:clr>
        </p15:guide>
        <p15:guide id="5" orient="horz" pos="395">
          <p15:clr>
            <a:srgbClr val="A4A3A4"/>
          </p15:clr>
        </p15:guide>
        <p15:guide id="6" orient="horz" pos="667" userDrawn="1">
          <p15:clr>
            <a:srgbClr val="A4A3A4"/>
          </p15:clr>
        </p15:guide>
        <p15:guide id="8" orient="horz" pos="849" userDrawn="1">
          <p15:clr>
            <a:srgbClr val="A4A3A4"/>
          </p15:clr>
        </p15:guide>
        <p15:guide id="9" orient="horz" pos="985" userDrawn="1">
          <p15:clr>
            <a:srgbClr val="A4A3A4"/>
          </p15:clr>
        </p15:guide>
        <p15:guide id="10" orient="horz" pos="894" userDrawn="1">
          <p15:clr>
            <a:srgbClr val="A4A3A4"/>
          </p15:clr>
        </p15:guide>
        <p15:guide id="11" pos="2880">
          <p15:clr>
            <a:srgbClr val="A4A3A4"/>
          </p15:clr>
        </p15:guide>
        <p15:guide id="12" pos="5375">
          <p15:clr>
            <a:srgbClr val="A4A3A4"/>
          </p15:clr>
        </p15:guide>
        <p15:guide id="13" pos="295" userDrawn="1">
          <p15:clr>
            <a:srgbClr val="A4A3A4"/>
          </p15:clr>
        </p15:guide>
        <p15:guide id="14" pos="4241" userDrawn="1">
          <p15:clr>
            <a:srgbClr val="A4A3A4"/>
          </p15:clr>
        </p15:guide>
        <p15:guide id="15" pos="1474">
          <p15:clr>
            <a:srgbClr val="A4A3A4"/>
          </p15:clr>
        </p15:guide>
        <p15:guide id="16" pos="2426">
          <p15:clr>
            <a:srgbClr val="A4A3A4"/>
          </p15:clr>
        </p15:guide>
        <p15:guide id="17" pos="1565" userDrawn="1">
          <p15:clr>
            <a:srgbClr val="A4A3A4"/>
          </p15:clr>
        </p15:guide>
        <p15:guide id="18" pos="975">
          <p15:clr>
            <a:srgbClr val="A4A3A4"/>
          </p15:clr>
        </p15:guide>
        <p15:guide id="19" pos="4785">
          <p15:clr>
            <a:srgbClr val="A4A3A4"/>
          </p15:clr>
        </p15:guide>
        <p15:guide id="20" pos="521">
          <p15:clr>
            <a:srgbClr val="A4A3A4"/>
          </p15:clr>
        </p15:guide>
        <p15:guide id="21" pos="5239">
          <p15:clr>
            <a:srgbClr val="A4A3A4"/>
          </p15:clr>
        </p15:guide>
        <p15:guide id="22" pos="3969" userDrawn="1">
          <p15:clr>
            <a:srgbClr val="A4A3A4"/>
          </p15:clr>
        </p15:guide>
        <p15:guide id="23" pos="1746">
          <p15:clr>
            <a:srgbClr val="A4A3A4"/>
          </p15:clr>
        </p15:guide>
        <p15:guide id="24" pos="3606" userDrawn="1">
          <p15:clr>
            <a:srgbClr val="A4A3A4"/>
          </p15:clr>
        </p15:guide>
        <p15:guide id="25" pos="1791" userDrawn="1">
          <p15:clr>
            <a:srgbClr val="A4A3A4"/>
          </p15:clr>
        </p15:guide>
        <p15:guide id="26" pos="340">
          <p15:clr>
            <a:srgbClr val="A4A3A4"/>
          </p15:clr>
        </p15:guide>
        <p15:guide id="27" pos="5420">
          <p15:clr>
            <a:srgbClr val="A4A3A4"/>
          </p15:clr>
        </p15:guide>
        <p15:guide id="28" pos="4876" userDrawn="1">
          <p15:clr>
            <a:srgbClr val="A4A3A4"/>
          </p15:clr>
        </p15:guide>
        <p15:guide id="29" orient="horz" pos="2346" userDrawn="1">
          <p15:clr>
            <a:srgbClr val="A4A3A4"/>
          </p15:clr>
        </p15:guide>
        <p15:guide id="30" orient="horz" pos="1938" userDrawn="1">
          <p15:clr>
            <a:srgbClr val="A4A3A4"/>
          </p15:clr>
        </p15:guide>
        <p15:guide id="31" pos="4059" userDrawn="1">
          <p15:clr>
            <a:srgbClr val="A4A3A4"/>
          </p15:clr>
        </p15:guide>
        <p15:guide id="33" pos="1066" userDrawn="1">
          <p15:clr>
            <a:srgbClr val="A4A3A4"/>
          </p15:clr>
        </p15:guide>
        <p15:guide id="34" orient="horz" pos="3072" userDrawn="1">
          <p15:clr>
            <a:srgbClr val="A4A3A4"/>
          </p15:clr>
        </p15:guide>
        <p15:guide id="35" orient="horz" pos="2436" userDrawn="1">
          <p15:clr>
            <a:srgbClr val="A4A3A4"/>
          </p15:clr>
        </p15:guide>
        <p15:guide id="36" orient="horz" pos="2799" userDrawn="1">
          <p15:clr>
            <a:srgbClr val="A4A3A4"/>
          </p15:clr>
        </p15:guide>
        <p15:guide id="37" orient="horz" pos="2164" userDrawn="1">
          <p15:clr>
            <a:srgbClr val="A4A3A4"/>
          </p15:clr>
        </p15:guide>
        <p15:guide id="38" pos="4694" userDrawn="1">
          <p15:clr>
            <a:srgbClr val="A4A3A4"/>
          </p15:clr>
        </p15:guide>
        <p15:guide id="39" pos="3470" userDrawn="1">
          <p15:clr>
            <a:srgbClr val="A4A3A4"/>
          </p15:clr>
        </p15:guide>
        <p15:guide id="40" pos="2154" userDrawn="1">
          <p15:clr>
            <a:srgbClr val="A4A3A4"/>
          </p15:clr>
        </p15:guide>
        <p15:guide id="41" orient="horz" pos="1393" userDrawn="1">
          <p15:clr>
            <a:srgbClr val="A4A3A4"/>
          </p15:clr>
        </p15:guide>
        <p15:guide id="42" orient="horz" pos="804" userDrawn="1">
          <p15:clr>
            <a:srgbClr val="A4A3A4"/>
          </p15:clr>
        </p15:guide>
        <p15:guide id="43" pos="2699" userDrawn="1">
          <p15:clr>
            <a:srgbClr val="A4A3A4"/>
          </p15:clr>
        </p15:guide>
        <p15:guide id="44" orient="horz" pos="2028" userDrawn="1">
          <p15:clr>
            <a:srgbClr val="A4A3A4"/>
          </p15:clr>
        </p15:guide>
        <p15:guide id="45" orient="horz" pos="1257">
          <p15:clr>
            <a:srgbClr val="A4A3A4"/>
          </p15:clr>
        </p15:guide>
        <p15:guide id="46" orient="horz" pos="758">
          <p15:clr>
            <a:srgbClr val="A4A3A4"/>
          </p15:clr>
        </p15:guide>
        <p15:guide id="47" orient="horz" pos="2255">
          <p15:clr>
            <a:srgbClr val="A4A3A4"/>
          </p15:clr>
        </p15:guide>
        <p15:guide id="48" orient="horz" pos="1212">
          <p15:clr>
            <a:srgbClr val="A4A3A4"/>
          </p15:clr>
        </p15:guide>
        <p15:guide id="49" orient="horz" pos="2527">
          <p15:clr>
            <a:srgbClr val="A4A3A4"/>
          </p15:clr>
        </p15:guide>
        <p15:guide id="50" pos="4921">
          <p15:clr>
            <a:srgbClr val="A4A3A4"/>
          </p15:clr>
        </p15:guide>
        <p15:guide id="51" pos="748">
          <p15:clr>
            <a:srgbClr val="A4A3A4"/>
          </p15:clr>
        </p15:guide>
        <p15:guide id="52" pos="657">
          <p15:clr>
            <a:srgbClr val="A4A3A4"/>
          </p15:clr>
        </p15:guide>
        <p15:guide id="53" pos="3923">
          <p15:clr>
            <a:srgbClr val="A4A3A4"/>
          </p15:clr>
        </p15:guide>
        <p15:guide id="54" pos="3651">
          <p15:clr>
            <a:srgbClr val="A4A3A4"/>
          </p15:clr>
        </p15:guide>
        <p15:guide id="55" pos="5148">
          <p15:clr>
            <a:srgbClr val="A4A3A4"/>
          </p15:clr>
        </p15:guide>
        <p15:guide id="56" pos="5057">
          <p15:clr>
            <a:srgbClr val="A4A3A4"/>
          </p15:clr>
        </p15:guide>
        <p15:guide id="57" pos="1202">
          <p15:clr>
            <a:srgbClr val="A4A3A4"/>
          </p15:clr>
        </p15:guide>
        <p15:guide id="58" pos="3742">
          <p15:clr>
            <a:srgbClr val="A4A3A4"/>
          </p15:clr>
        </p15:guide>
        <p15:guide id="59" pos="1882">
          <p15:clr>
            <a:srgbClr val="A4A3A4"/>
          </p15:clr>
        </p15:guide>
        <p15:guide id="60" pos="5284">
          <p15:clr>
            <a:srgbClr val="A4A3A4"/>
          </p15:clr>
        </p15:guide>
        <p15:guide id="61" orient="horz" pos="1076">
          <p15:clr>
            <a:srgbClr val="A4A3A4"/>
          </p15:clr>
        </p15:guide>
        <p15:guide id="62" pos="51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B98"/>
    <a:srgbClr val="7F7F7F"/>
    <a:srgbClr val="62ABC6"/>
    <a:srgbClr val="0278A1"/>
    <a:srgbClr val="787878"/>
    <a:srgbClr val="919191"/>
    <a:srgbClr val="B8B8B8"/>
    <a:srgbClr val="D8D8D8"/>
    <a:srgbClr val="237895"/>
    <a:srgbClr val="1470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372" y="108"/>
      </p:cViewPr>
      <p:guideLst>
        <p:guide orient="horz" pos="1575"/>
        <p:guide orient="horz" pos="305"/>
        <p:guide orient="horz" pos="2935"/>
        <p:guide orient="horz" pos="214"/>
        <p:guide orient="horz" pos="395"/>
        <p:guide orient="horz" pos="667"/>
        <p:guide orient="horz" pos="849"/>
        <p:guide orient="horz" pos="985"/>
        <p:guide orient="horz" pos="894"/>
        <p:guide pos="2880"/>
        <p:guide pos="5375"/>
        <p:guide pos="295"/>
        <p:guide pos="4241"/>
        <p:guide pos="1474"/>
        <p:guide pos="2426"/>
        <p:guide pos="1565"/>
        <p:guide pos="975"/>
        <p:guide pos="4785"/>
        <p:guide pos="521"/>
        <p:guide pos="5239"/>
        <p:guide pos="3969"/>
        <p:guide pos="1746"/>
        <p:guide pos="3606"/>
        <p:guide pos="1791"/>
        <p:guide pos="340"/>
        <p:guide pos="5420"/>
        <p:guide pos="4876"/>
        <p:guide orient="horz" pos="2346"/>
        <p:guide orient="horz" pos="1938"/>
        <p:guide pos="4059"/>
        <p:guide pos="1066"/>
        <p:guide orient="horz" pos="3072"/>
        <p:guide orient="horz" pos="2436"/>
        <p:guide orient="horz" pos="2799"/>
        <p:guide orient="horz" pos="2164"/>
        <p:guide pos="4694"/>
        <p:guide pos="3470"/>
        <p:guide pos="2154"/>
        <p:guide orient="horz" pos="1393"/>
        <p:guide orient="horz" pos="804"/>
        <p:guide pos="2699"/>
        <p:guide orient="horz" pos="2028"/>
        <p:guide orient="horz" pos="1257"/>
        <p:guide orient="horz" pos="758"/>
        <p:guide orient="horz" pos="2255"/>
        <p:guide orient="horz" pos="1212"/>
        <p:guide orient="horz" pos="2527"/>
        <p:guide pos="4921"/>
        <p:guide pos="748"/>
        <p:guide pos="657"/>
        <p:guide pos="3923"/>
        <p:guide pos="3651"/>
        <p:guide pos="5148"/>
        <p:guide pos="5057"/>
        <p:guide pos="1202"/>
        <p:guide pos="3742"/>
        <p:guide pos="1882"/>
        <p:guide pos="5284"/>
        <p:guide orient="horz" pos="1076"/>
        <p:guide pos="519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D39B2-41CF-4DEA-A056-F1DE89C55B1F}" type="datetimeFigureOut">
              <a:rPr lang="zh-CN" altLang="en-US" smtClean="0"/>
              <a:t>2021/12/1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EDBA6-3167-4CE9-B928-339579E207F0}" type="slidenum">
              <a:rPr lang="zh-CN" altLang="en-US" smtClean="0"/>
              <a:t>‹#›</a:t>
            </a:fld>
            <a:endParaRPr lang="zh-CN" altLang="en-US"/>
          </a:p>
        </p:txBody>
      </p:sp>
    </p:spTree>
    <p:extLst>
      <p:ext uri="{BB962C8B-B14F-4D97-AF65-F5344CB8AC3E}">
        <p14:creationId xmlns:p14="http://schemas.microsoft.com/office/powerpoint/2010/main" val="240036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1</a:t>
            </a:fld>
            <a:endParaRPr lang="zh-CN" altLang="en-US"/>
          </a:p>
        </p:txBody>
      </p:sp>
    </p:spTree>
    <p:extLst>
      <p:ext uri="{BB962C8B-B14F-4D97-AF65-F5344CB8AC3E}">
        <p14:creationId xmlns:p14="http://schemas.microsoft.com/office/powerpoint/2010/main" val="27900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a:t>
            </a:r>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2</a:t>
            </a:fld>
            <a:endParaRPr lang="zh-CN" altLang="en-US"/>
          </a:p>
        </p:txBody>
      </p:sp>
    </p:spTree>
    <p:extLst>
      <p:ext uri="{BB962C8B-B14F-4D97-AF65-F5344CB8AC3E}">
        <p14:creationId xmlns:p14="http://schemas.microsoft.com/office/powerpoint/2010/main" val="295336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a:t>
            </a:r>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a:t>
            </a:fld>
            <a:endParaRPr lang="zh-CN" altLang="en-US"/>
          </a:p>
        </p:txBody>
      </p:sp>
    </p:spTree>
    <p:extLst>
      <p:ext uri="{BB962C8B-B14F-4D97-AF65-F5344CB8AC3E}">
        <p14:creationId xmlns:p14="http://schemas.microsoft.com/office/powerpoint/2010/main" val="5836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4</a:t>
            </a:fld>
            <a:endParaRPr lang="zh-CN" altLang="en-US"/>
          </a:p>
        </p:txBody>
      </p:sp>
    </p:spTree>
    <p:extLst>
      <p:ext uri="{BB962C8B-B14F-4D97-AF65-F5344CB8AC3E}">
        <p14:creationId xmlns:p14="http://schemas.microsoft.com/office/powerpoint/2010/main" val="1585962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10</a:t>
            </a:fld>
            <a:endParaRPr lang="zh-CN" altLang="en-US"/>
          </a:p>
        </p:txBody>
      </p:sp>
    </p:spTree>
    <p:extLst>
      <p:ext uri="{BB962C8B-B14F-4D97-AF65-F5344CB8AC3E}">
        <p14:creationId xmlns:p14="http://schemas.microsoft.com/office/powerpoint/2010/main" val="418488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EDBA6-3167-4CE9-B928-339579E207F0}" type="slidenum">
              <a:rPr lang="zh-CN" altLang="en-US" smtClean="0"/>
              <a:t>33</a:t>
            </a:fld>
            <a:endParaRPr lang="zh-CN" altLang="en-US"/>
          </a:p>
        </p:txBody>
      </p:sp>
    </p:spTree>
    <p:extLst>
      <p:ext uri="{BB962C8B-B14F-4D97-AF65-F5344CB8AC3E}">
        <p14:creationId xmlns:p14="http://schemas.microsoft.com/office/powerpoint/2010/main" val="267732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2021/12/1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组合 1"/>
          <p:cNvGrpSpPr/>
          <p:nvPr/>
        </p:nvGrpSpPr>
        <p:grpSpPr>
          <a:xfrm>
            <a:off x="0" y="-37416"/>
            <a:ext cx="9266822" cy="4783783"/>
            <a:chOff x="0" y="-37416"/>
            <a:chExt cx="9266822" cy="4783783"/>
          </a:xfrm>
        </p:grpSpPr>
        <p:sp>
          <p:nvSpPr>
            <p:cNvPr id="63" name="文本框 3"/>
            <p:cNvSpPr txBox="1"/>
            <p:nvPr/>
          </p:nvSpPr>
          <p:spPr>
            <a:xfrm>
              <a:off x="1835696" y="3838426"/>
              <a:ext cx="4701736" cy="907941"/>
            </a:xfrm>
            <a:prstGeom prst="rect">
              <a:avLst/>
            </a:prstGeom>
            <a:noFill/>
          </p:spPr>
          <p:txBody>
            <a:bodyPr wrap="none" rtlCol="0">
              <a:spAutoFit/>
            </a:bodyPr>
            <a:lstStyle/>
            <a:p>
              <a:pPr algn="ctr"/>
              <a:r>
                <a:rPr lang="zh-CN" altLang="en-US" sz="3500" dirty="0">
                  <a:solidFill>
                    <a:schemeClr val="tx1">
                      <a:lumMod val="65000"/>
                      <a:lumOff val="35000"/>
                    </a:schemeClr>
                  </a:solidFill>
                  <a:latin typeface="微软雅黑" pitchFamily="34" charset="-122"/>
                  <a:ea typeface="微软雅黑" pitchFamily="34" charset="-122"/>
                </a:rPr>
                <a:t>湖南三问电子有限公司</a:t>
              </a:r>
              <a:endParaRPr lang="en-US" altLang="zh-CN" sz="3500" dirty="0">
                <a:solidFill>
                  <a:schemeClr val="tx1">
                    <a:lumMod val="65000"/>
                    <a:lumOff val="35000"/>
                  </a:schemeClr>
                </a:solidFill>
                <a:latin typeface="微软雅黑" pitchFamily="34" charset="-122"/>
                <a:ea typeface="微软雅黑" pitchFamily="34" charset="-122"/>
              </a:endParaRPr>
            </a:p>
            <a:p>
              <a:pPr algn="ctr"/>
              <a:r>
                <a:rPr lang="en-US" altLang="zh-CN" dirty="0">
                  <a:solidFill>
                    <a:schemeClr val="tx1">
                      <a:lumMod val="65000"/>
                      <a:lumOff val="35000"/>
                    </a:schemeClr>
                  </a:solidFill>
                  <a:latin typeface="微软雅黑" pitchFamily="34" charset="-122"/>
                  <a:ea typeface="微软雅黑" pitchFamily="34" charset="-122"/>
                </a:rPr>
                <a:t>HUNAN SANWEN ELECTRONICS </a:t>
              </a:r>
              <a:r>
                <a:rPr lang="en-US" altLang="zh-CN" dirty="0" err="1">
                  <a:solidFill>
                    <a:schemeClr val="tx1">
                      <a:lumMod val="65000"/>
                      <a:lumOff val="35000"/>
                    </a:schemeClr>
                  </a:solidFill>
                  <a:latin typeface="微软雅黑" pitchFamily="34" charset="-122"/>
                  <a:ea typeface="微软雅黑" pitchFamily="34" charset="-122"/>
                </a:rPr>
                <a:t>CO.,LTD</a:t>
              </a:r>
              <a:endParaRPr lang="zh-CN" altLang="en-US" dirty="0">
                <a:solidFill>
                  <a:schemeClr val="tx1">
                    <a:lumMod val="65000"/>
                    <a:lumOff val="35000"/>
                  </a:schemeClr>
                </a:solidFill>
                <a:latin typeface="微软雅黑" pitchFamily="34" charset="-122"/>
                <a:ea typeface="微软雅黑" pitchFamily="34" charset="-122"/>
              </a:endParaRPr>
            </a:p>
          </p:txBody>
        </p:sp>
        <p:pic>
          <p:nvPicPr>
            <p:cNvPr id="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97" t="1" r="-1237" b="-10580"/>
            <a:stretch/>
          </p:blipFill>
          <p:spPr bwMode="auto">
            <a:xfrm>
              <a:off x="0" y="-37416"/>
              <a:ext cx="9266822" cy="390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368423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application data\360se6\User Data\temp\break-camera-lake-5084-825x550.jpeg"/>
          <p:cNvPicPr>
            <a:picLocks noChangeAspect="1" noChangeArrowheads="1"/>
          </p:cNvPicPr>
          <p:nvPr/>
        </p:nvPicPr>
        <p:blipFill rotWithShape="1">
          <a:blip r:embed="rId3">
            <a:extLst>
              <a:ext uri="{28A0092B-C50C-407E-A947-70E740481C1C}">
                <a14:useLocalDpi xmlns:a14="http://schemas.microsoft.com/office/drawing/2010/main" val="0"/>
              </a:ext>
            </a:extLst>
          </a:blip>
          <a:srcRect l="4360" t="15309" r="4360" b="15309"/>
          <a:stretch/>
        </p:blipFill>
        <p:spPr bwMode="auto">
          <a:xfrm>
            <a:off x="0" y="914092"/>
            <a:ext cx="9157246" cy="3634682"/>
          </a:xfrm>
          <a:prstGeom prst="rect">
            <a:avLst/>
          </a:prstGeom>
          <a:noFill/>
          <a:extLst>
            <a:ext uri="{909E8E84-426E-40DD-AFC4-6F175D3DCCD1}">
              <a14:hiddenFill xmlns:a14="http://schemas.microsoft.com/office/drawing/2010/main">
                <a:solidFill>
                  <a:srgbClr val="FFFFFF"/>
                </a:solidFill>
              </a14:hiddenFill>
            </a:ext>
          </a:extLst>
        </p:spPr>
      </p:pic>
      <p:sp>
        <p:nvSpPr>
          <p:cNvPr id="37" name="流程图: 库存数据 36"/>
          <p:cNvSpPr/>
          <p:nvPr/>
        </p:nvSpPr>
        <p:spPr>
          <a:xfrm>
            <a:off x="2483768" y="915566"/>
            <a:ext cx="4104456" cy="3636000"/>
          </a:xfrm>
          <a:prstGeom prst="flowChartOnlineStorage">
            <a:avLst/>
          </a:prstGeom>
          <a:solidFill>
            <a:srgbClr val="0278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grpSp>
        <p:nvGrpSpPr>
          <p:cNvPr id="8" name="组合 7"/>
          <p:cNvGrpSpPr/>
          <p:nvPr/>
        </p:nvGrpSpPr>
        <p:grpSpPr>
          <a:xfrm>
            <a:off x="2622228" y="1459099"/>
            <a:ext cx="3500613" cy="1466118"/>
            <a:chOff x="2444616" y="1502370"/>
            <a:chExt cx="3500613" cy="1466118"/>
          </a:xfrm>
        </p:grpSpPr>
        <p:sp>
          <p:nvSpPr>
            <p:cNvPr id="39" name="矩形 38"/>
            <p:cNvSpPr/>
            <p:nvPr/>
          </p:nvSpPr>
          <p:spPr>
            <a:xfrm>
              <a:off x="3190226" y="1502370"/>
              <a:ext cx="2755003" cy="553998"/>
            </a:xfrm>
            <a:prstGeom prst="rect">
              <a:avLst/>
            </a:prstGeom>
            <a:noFill/>
          </p:spPr>
          <p:txBody>
            <a:bodyPr wrap="square">
              <a:spAutoFit/>
            </a:bodyPr>
            <a:lstStyle/>
            <a:p>
              <a:r>
                <a:rPr lang="zh-CN" altLang="en-US" sz="3000" dirty="0">
                  <a:solidFill>
                    <a:schemeClr val="bg1"/>
                  </a:solidFill>
                  <a:latin typeface="微软雅黑" pitchFamily="34" charset="-122"/>
                  <a:ea typeface="微软雅黑" pitchFamily="34" charset="-122"/>
                </a:rPr>
                <a:t>电容全检？</a:t>
              </a:r>
            </a:p>
          </p:txBody>
        </p:sp>
        <p:sp>
          <p:nvSpPr>
            <p:cNvPr id="40" name="矩形 39"/>
            <p:cNvSpPr/>
            <p:nvPr/>
          </p:nvSpPr>
          <p:spPr>
            <a:xfrm>
              <a:off x="2444616" y="2515031"/>
              <a:ext cx="3173908" cy="453457"/>
            </a:xfrm>
            <a:prstGeom prst="rect">
              <a:avLst/>
            </a:prstGeom>
          </p:spPr>
          <p:txBody>
            <a:bodyPr wrap="square">
              <a:spAutoFit/>
            </a:bodyPr>
            <a:lstStyle/>
            <a:p>
              <a:pPr algn="just">
                <a:lnSpc>
                  <a:spcPct val="130000"/>
                </a:lnSpc>
              </a:pPr>
              <a:r>
                <a:rPr lang="zh-CN" altLang="en-US" sz="2000" dirty="0">
                  <a:solidFill>
                    <a:schemeClr val="bg1"/>
                  </a:solidFill>
                  <a:latin typeface="微软雅黑" pitchFamily="34" charset="-122"/>
                  <a:ea typeface="微软雅黑" pitchFamily="34" charset="-122"/>
                </a:rPr>
                <a:t>你能想到的，我们都能检！</a:t>
              </a:r>
            </a:p>
          </p:txBody>
        </p:sp>
      </p:grpSp>
      <p:pic>
        <p:nvPicPr>
          <p:cNvPr id="9" name="图片 8">
            <a:extLst>
              <a:ext uri="{FF2B5EF4-FFF2-40B4-BE49-F238E27FC236}">
                <a16:creationId xmlns:a16="http://schemas.microsoft.com/office/drawing/2014/main" id="{F5672F0A-C273-4742-835A-B09028022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spTree>
    <p:extLst>
      <p:ext uri="{BB962C8B-B14F-4D97-AF65-F5344CB8AC3E}">
        <p14:creationId xmlns:p14="http://schemas.microsoft.com/office/powerpoint/2010/main" val="30414631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79712" y="987574"/>
            <a:ext cx="5976664" cy="3785053"/>
          </a:xfrm>
          <a:prstGeom prst="rect">
            <a:avLst/>
          </a:prstGeom>
        </p:spPr>
      </p:pic>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设备介绍</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sp>
        <p:nvSpPr>
          <p:cNvPr id="5" name="圆角矩形标注 4"/>
          <p:cNvSpPr/>
          <p:nvPr/>
        </p:nvSpPr>
        <p:spPr>
          <a:xfrm>
            <a:off x="5724128" y="1635122"/>
            <a:ext cx="1224136" cy="612648"/>
          </a:xfrm>
          <a:prstGeom prst="wedgeRoundRectCallout">
            <a:avLst>
              <a:gd name="adj1" fmla="val -3992"/>
              <a:gd name="adj2" fmla="val 1533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高速振盘上料部份</a:t>
            </a:r>
          </a:p>
        </p:txBody>
      </p:sp>
      <p:sp>
        <p:nvSpPr>
          <p:cNvPr id="9" name="圆角矩形标注 8"/>
          <p:cNvSpPr/>
          <p:nvPr/>
        </p:nvSpPr>
        <p:spPr>
          <a:xfrm>
            <a:off x="3347864" y="465534"/>
            <a:ext cx="1224136" cy="612648"/>
          </a:xfrm>
          <a:prstGeom prst="wedgeRoundRectCallout">
            <a:avLst>
              <a:gd name="adj1" fmla="val -50543"/>
              <a:gd name="adj2" fmla="val 927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CCD</a:t>
            </a:r>
            <a:r>
              <a:rPr lang="zh-CN" altLang="en-US" dirty="0"/>
              <a:t>检测主机部份</a:t>
            </a:r>
          </a:p>
        </p:txBody>
      </p:sp>
      <p:sp>
        <p:nvSpPr>
          <p:cNvPr id="10" name="圆角矩形标注 9"/>
          <p:cNvSpPr/>
          <p:nvPr/>
        </p:nvSpPr>
        <p:spPr>
          <a:xfrm>
            <a:off x="899592" y="1967426"/>
            <a:ext cx="1224136" cy="612648"/>
          </a:xfrm>
          <a:prstGeom prst="wedgeRoundRectCallout">
            <a:avLst>
              <a:gd name="adj1" fmla="val 51219"/>
              <a:gd name="adj2" fmla="val 1144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高速分别下料部份</a:t>
            </a:r>
          </a:p>
        </p:txBody>
      </p:sp>
    </p:spTree>
    <p:extLst>
      <p:ext uri="{BB962C8B-B14F-4D97-AF65-F5344CB8AC3E}">
        <p14:creationId xmlns:p14="http://schemas.microsoft.com/office/powerpoint/2010/main" val="28873161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设备介绍</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sp>
        <p:nvSpPr>
          <p:cNvPr id="5" name="圆角矩形 4"/>
          <p:cNvSpPr/>
          <p:nvPr/>
        </p:nvSpPr>
        <p:spPr>
          <a:xfrm>
            <a:off x="5292080" y="3842440"/>
            <a:ext cx="3312368" cy="770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设备尺寸：长</a:t>
            </a:r>
            <a:r>
              <a:rPr lang="en-US" altLang="zh-CN" dirty="0"/>
              <a:t>×</a:t>
            </a:r>
            <a:r>
              <a:rPr lang="zh-CN" altLang="en-US" dirty="0"/>
              <a:t>宽</a:t>
            </a:r>
            <a:r>
              <a:rPr lang="en-US" altLang="zh-CN" dirty="0"/>
              <a:t>×</a:t>
            </a:r>
            <a:r>
              <a:rPr lang="zh-CN" altLang="en-US" dirty="0"/>
              <a:t>高（</a:t>
            </a:r>
            <a:r>
              <a:rPr lang="en-US" altLang="zh-CN" dirty="0"/>
              <a:t>MM</a:t>
            </a:r>
            <a:r>
              <a:rPr lang="zh-CN" altLang="en-US" dirty="0"/>
              <a:t>）</a:t>
            </a:r>
            <a:endParaRPr lang="en-US" altLang="zh-CN" dirty="0"/>
          </a:p>
          <a:p>
            <a:pPr algn="r"/>
            <a:r>
              <a:rPr lang="en-US" altLang="zh-CN" dirty="0"/>
              <a:t>3100 ×1000 ×2100</a:t>
            </a:r>
            <a:endParaRPr lang="zh-CN" altLang="en-US" dirty="0"/>
          </a:p>
        </p:txBody>
      </p:sp>
      <p:pic>
        <p:nvPicPr>
          <p:cNvPr id="6" name="图片 5"/>
          <p:cNvPicPr>
            <a:picLocks noChangeAspect="1"/>
          </p:cNvPicPr>
          <p:nvPr/>
        </p:nvPicPr>
        <p:blipFill>
          <a:blip r:embed="rId3"/>
          <a:stretch>
            <a:fillRect/>
          </a:stretch>
        </p:blipFill>
        <p:spPr>
          <a:xfrm>
            <a:off x="1060105" y="915566"/>
            <a:ext cx="3964997" cy="2376264"/>
          </a:xfrm>
          <a:prstGeom prst="rect">
            <a:avLst/>
          </a:prstGeom>
        </p:spPr>
      </p:pic>
      <p:pic>
        <p:nvPicPr>
          <p:cNvPr id="9" name="图片 8"/>
          <p:cNvPicPr>
            <a:picLocks noChangeAspect="1"/>
          </p:cNvPicPr>
          <p:nvPr/>
        </p:nvPicPr>
        <p:blipFill>
          <a:blip r:embed="rId4"/>
          <a:stretch>
            <a:fillRect/>
          </a:stretch>
        </p:blipFill>
        <p:spPr>
          <a:xfrm>
            <a:off x="5868144" y="915565"/>
            <a:ext cx="1345746" cy="2428497"/>
          </a:xfrm>
          <a:prstGeom prst="rect">
            <a:avLst/>
          </a:prstGeom>
        </p:spPr>
      </p:pic>
      <p:pic>
        <p:nvPicPr>
          <p:cNvPr id="10" name="图片 9"/>
          <p:cNvPicPr>
            <a:picLocks noChangeAspect="1"/>
          </p:cNvPicPr>
          <p:nvPr/>
        </p:nvPicPr>
        <p:blipFill>
          <a:blip r:embed="rId5"/>
          <a:stretch>
            <a:fillRect/>
          </a:stretch>
        </p:blipFill>
        <p:spPr>
          <a:xfrm>
            <a:off x="1020843" y="3417624"/>
            <a:ext cx="4022998" cy="1382461"/>
          </a:xfrm>
          <a:prstGeom prst="rect">
            <a:avLst/>
          </a:prstGeom>
        </p:spPr>
      </p:pic>
    </p:spTree>
    <p:extLst>
      <p:ext uri="{BB962C8B-B14F-4D97-AF65-F5344CB8AC3E}">
        <p14:creationId xmlns:p14="http://schemas.microsoft.com/office/powerpoint/2010/main" val="8169899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设备介绍</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pic>
        <p:nvPicPr>
          <p:cNvPr id="3" name="图片 2"/>
          <p:cNvPicPr>
            <a:picLocks noChangeAspect="1"/>
          </p:cNvPicPr>
          <p:nvPr/>
        </p:nvPicPr>
        <p:blipFill>
          <a:blip r:embed="rId3"/>
          <a:stretch>
            <a:fillRect/>
          </a:stretch>
        </p:blipFill>
        <p:spPr>
          <a:xfrm>
            <a:off x="2411760" y="747080"/>
            <a:ext cx="4608512" cy="4238598"/>
          </a:xfrm>
          <a:prstGeom prst="rect">
            <a:avLst/>
          </a:prstGeom>
        </p:spPr>
      </p:pic>
    </p:spTree>
    <p:extLst>
      <p:ext uri="{BB962C8B-B14F-4D97-AF65-F5344CB8AC3E}">
        <p14:creationId xmlns:p14="http://schemas.microsoft.com/office/powerpoint/2010/main" val="4774617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设备优势</a:t>
            </a:r>
          </a:p>
        </p:txBody>
      </p:sp>
      <p:grpSp>
        <p:nvGrpSpPr>
          <p:cNvPr id="13" name="组合 12"/>
          <p:cNvGrpSpPr/>
          <p:nvPr/>
        </p:nvGrpSpPr>
        <p:grpSpPr>
          <a:xfrm>
            <a:off x="539750" y="1203598"/>
            <a:ext cx="8138589" cy="2484484"/>
            <a:chOff x="539750" y="764064"/>
            <a:chExt cx="8138589" cy="2736997"/>
          </a:xfrm>
        </p:grpSpPr>
        <p:sp>
          <p:nvSpPr>
            <p:cNvPr id="6" name="圆角矩形 5"/>
            <p:cNvSpPr/>
            <p:nvPr/>
          </p:nvSpPr>
          <p:spPr>
            <a:xfrm>
              <a:off x="539750" y="1304444"/>
              <a:ext cx="1945518" cy="2196615"/>
            </a:xfrm>
            <a:prstGeom prst="roundRect">
              <a:avLst>
                <a:gd name="adj" fmla="val 5505"/>
              </a:avLst>
            </a:prstGeom>
            <a:solidFill>
              <a:srgbClr val="0278A1">
                <a:alpha val="6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158631" y="843495"/>
              <a:ext cx="741133" cy="741600"/>
            </a:xfrm>
            <a:prstGeom prst="ellipse">
              <a:avLst/>
            </a:prstGeom>
            <a:solidFill>
              <a:srgbClr val="0278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8" name="矩形 7"/>
            <p:cNvSpPr/>
            <p:nvPr/>
          </p:nvSpPr>
          <p:spPr>
            <a:xfrm>
              <a:off x="598346" y="1758020"/>
              <a:ext cx="1826098" cy="311388"/>
            </a:xfrm>
            <a:prstGeom prst="rect">
              <a:avLst/>
            </a:prstGeom>
            <a:solidFill>
              <a:srgbClr val="0278A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26565" y="1729048"/>
              <a:ext cx="1657152" cy="369332"/>
            </a:xfrm>
            <a:prstGeom prst="rect">
              <a:avLst/>
            </a:prstGeom>
            <a:noFill/>
          </p:spPr>
          <p:txBody>
            <a:bodyPr wrap="square">
              <a:spAutoFit/>
            </a:bodyPr>
            <a:lstStyle/>
            <a:p>
              <a:pPr algn="ctr"/>
              <a:r>
                <a:rPr lang="zh-CN" altLang="en-US" dirty="0">
                  <a:solidFill>
                    <a:schemeClr val="bg1"/>
                  </a:solidFill>
                  <a:latin typeface="微软雅黑" pitchFamily="34" charset="-122"/>
                  <a:ea typeface="微软雅黑" pitchFamily="34" charset="-122"/>
                </a:rPr>
                <a:t>速度快</a:t>
              </a:r>
            </a:p>
          </p:txBody>
        </p:sp>
        <p:sp>
          <p:nvSpPr>
            <p:cNvPr id="10" name="文本框 19"/>
            <p:cNvSpPr txBox="1"/>
            <p:nvPr/>
          </p:nvSpPr>
          <p:spPr>
            <a:xfrm>
              <a:off x="1259830" y="771550"/>
              <a:ext cx="543739" cy="830997"/>
            </a:xfrm>
            <a:prstGeom prst="rect">
              <a:avLst/>
            </a:prstGeom>
            <a:noFill/>
          </p:spPr>
          <p:txBody>
            <a:bodyPr wrap="none" rtlCol="0">
              <a:spAutoFit/>
            </a:bodyPr>
            <a:lstStyle/>
            <a:p>
              <a:pPr algn="ctr"/>
              <a:r>
                <a:rPr lang="en-US" altLang="zh-CN" sz="4800" b="1" dirty="0">
                  <a:solidFill>
                    <a:schemeClr val="bg1"/>
                  </a:solidFill>
                  <a:latin typeface="Akzidenz-Grotesk BQ Condensed" pitchFamily="50" charset="0"/>
                  <a:ea typeface="DFPOP1-W9" panose="02010609010101010101" pitchFamily="1" charset="-128"/>
                </a:rPr>
                <a:t>1</a:t>
              </a:r>
              <a:endParaRPr lang="zh-CN" altLang="en-US" sz="4800" b="1" dirty="0">
                <a:solidFill>
                  <a:schemeClr val="bg1"/>
                </a:solidFill>
                <a:latin typeface="Akzidenz-Grotesk BQ Condensed" pitchFamily="50" charset="0"/>
                <a:ea typeface="DFPOP1-W9" panose="02010609010101010101" pitchFamily="1" charset="-128"/>
              </a:endParaRPr>
            </a:p>
          </p:txBody>
        </p:sp>
        <p:sp>
          <p:nvSpPr>
            <p:cNvPr id="26" name="矩形 25"/>
            <p:cNvSpPr/>
            <p:nvPr/>
          </p:nvSpPr>
          <p:spPr>
            <a:xfrm>
              <a:off x="641301" y="2195264"/>
              <a:ext cx="1742416" cy="718802"/>
            </a:xfrm>
            <a:prstGeom prst="rect">
              <a:avLst/>
            </a:prstGeom>
          </p:spPr>
          <p:txBody>
            <a:bodyPr wrap="square">
              <a:spAutoFit/>
            </a:bodyPr>
            <a:lstStyle/>
            <a:p>
              <a:pPr algn="ctr">
                <a:lnSpc>
                  <a:spcPct val="130000"/>
                </a:lnSpc>
              </a:pPr>
              <a:r>
                <a:rPr lang="zh-CN" altLang="en-US" sz="1400" dirty="0">
                  <a:solidFill>
                    <a:schemeClr val="bg1"/>
                  </a:solidFill>
                  <a:latin typeface="微软雅黑" pitchFamily="34" charset="-122"/>
                  <a:ea typeface="微软雅黑" pitchFamily="34" charset="-122"/>
                </a:rPr>
                <a:t>以</a:t>
              </a:r>
              <a:r>
                <a:rPr lang="en-US" altLang="zh-CN" sz="1400" dirty="0">
                  <a:solidFill>
                    <a:schemeClr val="bg1"/>
                  </a:solidFill>
                  <a:latin typeface="微软雅黑" pitchFamily="34" charset="-122"/>
                  <a:ea typeface="微软雅黑" pitchFamily="34" charset="-122"/>
                </a:rPr>
                <a:t>8</a:t>
              </a:r>
              <a:r>
                <a:rPr lang="zh-CN" altLang="en-US" sz="1400" dirty="0">
                  <a:solidFill>
                    <a:schemeClr val="bg1"/>
                  </a:solidFill>
                  <a:latin typeface="微软雅黑" pitchFamily="34" charset="-122"/>
                  <a:ea typeface="微软雅黑" pitchFamily="34" charset="-122"/>
                </a:rPr>
                <a:t>拍为准，速度每分钟可达</a:t>
              </a:r>
              <a:r>
                <a:rPr lang="en-US" altLang="zh-CN" sz="1400" dirty="0">
                  <a:solidFill>
                    <a:schemeClr val="bg1"/>
                  </a:solidFill>
                  <a:latin typeface="微软雅黑" pitchFamily="34" charset="-122"/>
                  <a:ea typeface="微软雅黑" pitchFamily="34" charset="-122"/>
                </a:rPr>
                <a:t>500</a:t>
              </a:r>
              <a:r>
                <a:rPr lang="zh-CN" altLang="en-US" sz="1400" dirty="0">
                  <a:solidFill>
                    <a:schemeClr val="bg1"/>
                  </a:solidFill>
                  <a:latin typeface="微软雅黑" pitchFamily="34" charset="-122"/>
                  <a:ea typeface="微软雅黑" pitchFamily="34" charset="-122"/>
                </a:rPr>
                <a:t>个以上</a:t>
              </a:r>
            </a:p>
          </p:txBody>
        </p:sp>
        <p:sp>
          <p:nvSpPr>
            <p:cNvPr id="53" name="圆角矩形 52"/>
            <p:cNvSpPr/>
            <p:nvPr/>
          </p:nvSpPr>
          <p:spPr>
            <a:xfrm>
              <a:off x="2603479" y="1304444"/>
              <a:ext cx="1945518" cy="2196615"/>
            </a:xfrm>
            <a:prstGeom prst="roundRect">
              <a:avLst>
                <a:gd name="adj" fmla="val 5505"/>
              </a:avLst>
            </a:prstGeom>
            <a:solidFill>
              <a:srgbClr val="0278A1">
                <a:alpha val="6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662075" y="829574"/>
              <a:ext cx="1826098" cy="1745858"/>
              <a:chOff x="2589869" y="829574"/>
              <a:chExt cx="1826098" cy="1745858"/>
            </a:xfrm>
          </p:grpSpPr>
          <p:sp>
            <p:nvSpPr>
              <p:cNvPr id="54" name="椭圆 53"/>
              <p:cNvSpPr/>
              <p:nvPr/>
            </p:nvSpPr>
            <p:spPr>
              <a:xfrm>
                <a:off x="3150154" y="843495"/>
                <a:ext cx="741133" cy="741600"/>
              </a:xfrm>
              <a:prstGeom prst="ellipse">
                <a:avLst/>
              </a:prstGeom>
              <a:solidFill>
                <a:srgbClr val="0278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55" name="矩形 54"/>
              <p:cNvSpPr/>
              <p:nvPr/>
            </p:nvSpPr>
            <p:spPr>
              <a:xfrm>
                <a:off x="2589869" y="1758020"/>
                <a:ext cx="1826098" cy="311388"/>
              </a:xfrm>
              <a:prstGeom prst="rect">
                <a:avLst/>
              </a:prstGeom>
              <a:solidFill>
                <a:srgbClr val="0278A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2718088" y="1729048"/>
                <a:ext cx="1657152" cy="406869"/>
              </a:xfrm>
              <a:prstGeom prst="rect">
                <a:avLst/>
              </a:prstGeom>
              <a:noFill/>
            </p:spPr>
            <p:txBody>
              <a:bodyPr wrap="square">
                <a:spAutoFit/>
              </a:bodyPr>
              <a:lstStyle/>
              <a:p>
                <a:pPr algn="ctr"/>
                <a:r>
                  <a:rPr lang="zh-CN" altLang="en-US" dirty="0">
                    <a:solidFill>
                      <a:schemeClr val="bg1"/>
                    </a:solidFill>
                    <a:latin typeface="微软雅黑" pitchFamily="34" charset="-122"/>
                    <a:ea typeface="微软雅黑" pitchFamily="34" charset="-122"/>
                  </a:rPr>
                  <a:t>检测稳定</a:t>
                </a:r>
              </a:p>
            </p:txBody>
          </p:sp>
          <p:sp>
            <p:nvSpPr>
              <p:cNvPr id="57" name="文本框 19"/>
              <p:cNvSpPr txBox="1"/>
              <p:nvPr/>
            </p:nvSpPr>
            <p:spPr>
              <a:xfrm>
                <a:off x="3251824" y="829574"/>
                <a:ext cx="513281" cy="769441"/>
              </a:xfrm>
              <a:prstGeom prst="rect">
                <a:avLst/>
              </a:prstGeom>
              <a:noFill/>
            </p:spPr>
            <p:txBody>
              <a:bodyPr wrap="none" rtlCol="0">
                <a:spAutoFit/>
              </a:bodyPr>
              <a:lstStyle/>
              <a:p>
                <a:pPr algn="ctr"/>
                <a:r>
                  <a:rPr lang="en-US" altLang="zh-CN" sz="4400" b="1" dirty="0">
                    <a:solidFill>
                      <a:schemeClr val="bg1"/>
                    </a:solidFill>
                    <a:latin typeface="Akzidenz-Grotesk BQ Condensed" pitchFamily="50" charset="0"/>
                    <a:ea typeface="DFPOP1-W9" panose="02010609010101010101" pitchFamily="1" charset="-128"/>
                  </a:rPr>
                  <a:t>2</a:t>
                </a:r>
                <a:endParaRPr lang="zh-CN" altLang="en-US" sz="4400" b="1" dirty="0">
                  <a:solidFill>
                    <a:schemeClr val="bg1"/>
                  </a:solidFill>
                  <a:latin typeface="Akzidenz-Grotesk BQ Condensed" pitchFamily="50" charset="0"/>
                  <a:ea typeface="DFPOP1-W9" panose="02010609010101010101" pitchFamily="1" charset="-128"/>
                </a:endParaRPr>
              </a:p>
            </p:txBody>
          </p:sp>
          <p:sp>
            <p:nvSpPr>
              <p:cNvPr id="58" name="矩形 57"/>
              <p:cNvSpPr/>
              <p:nvPr/>
            </p:nvSpPr>
            <p:spPr>
              <a:xfrm>
                <a:off x="2632824" y="2195264"/>
                <a:ext cx="1742416" cy="380168"/>
              </a:xfrm>
              <a:prstGeom prst="rect">
                <a:avLst/>
              </a:prstGeom>
            </p:spPr>
            <p:txBody>
              <a:bodyPr wrap="square">
                <a:spAutoFit/>
              </a:bodyPr>
              <a:lstStyle/>
              <a:p>
                <a:pPr algn="ctr">
                  <a:lnSpc>
                    <a:spcPct val="130000"/>
                  </a:lnSpc>
                </a:pPr>
                <a:r>
                  <a:rPr lang="en-US" altLang="zh-CN" sz="1400" dirty="0">
                    <a:solidFill>
                      <a:schemeClr val="bg1"/>
                    </a:solidFill>
                    <a:latin typeface="微软雅黑" pitchFamily="34" charset="-122"/>
                    <a:ea typeface="微软雅黑" pitchFamily="34" charset="-122"/>
                  </a:rPr>
                  <a:t>100%</a:t>
                </a:r>
                <a:r>
                  <a:rPr lang="zh-CN" altLang="en-US" sz="1400" dirty="0">
                    <a:solidFill>
                      <a:schemeClr val="bg1"/>
                    </a:solidFill>
                    <a:latin typeface="微软雅黑" pitchFamily="34" charset="-122"/>
                    <a:ea typeface="微软雅黑" pitchFamily="34" charset="-122"/>
                  </a:rPr>
                  <a:t>全检</a:t>
                </a:r>
              </a:p>
            </p:txBody>
          </p:sp>
        </p:grpSp>
        <p:sp>
          <p:nvSpPr>
            <p:cNvPr id="60" name="圆角矩形 59"/>
            <p:cNvSpPr/>
            <p:nvPr/>
          </p:nvSpPr>
          <p:spPr>
            <a:xfrm>
              <a:off x="4667208" y="1304444"/>
              <a:ext cx="1945518" cy="2196615"/>
            </a:xfrm>
            <a:prstGeom prst="roundRect">
              <a:avLst>
                <a:gd name="adj" fmla="val 5505"/>
              </a:avLst>
            </a:prstGeom>
            <a:solidFill>
              <a:srgbClr val="0278A1">
                <a:alpha val="6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5286089" y="843495"/>
              <a:ext cx="741133" cy="741600"/>
            </a:xfrm>
            <a:prstGeom prst="ellipse">
              <a:avLst/>
            </a:prstGeom>
            <a:solidFill>
              <a:srgbClr val="0278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62" name="矩形 61"/>
            <p:cNvSpPr/>
            <p:nvPr/>
          </p:nvSpPr>
          <p:spPr>
            <a:xfrm>
              <a:off x="4725804" y="1758020"/>
              <a:ext cx="1826098" cy="311388"/>
            </a:xfrm>
            <a:prstGeom prst="rect">
              <a:avLst/>
            </a:prstGeom>
            <a:solidFill>
              <a:srgbClr val="0278A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4854023" y="1729049"/>
              <a:ext cx="1657152" cy="406869"/>
            </a:xfrm>
            <a:prstGeom prst="rect">
              <a:avLst/>
            </a:prstGeom>
            <a:noFill/>
          </p:spPr>
          <p:txBody>
            <a:bodyPr wrap="square">
              <a:spAutoFit/>
            </a:bodyPr>
            <a:lstStyle/>
            <a:p>
              <a:pPr algn="ctr"/>
              <a:r>
                <a:rPr lang="zh-CN" altLang="en-US" dirty="0">
                  <a:solidFill>
                    <a:schemeClr val="bg1"/>
                  </a:solidFill>
                  <a:latin typeface="微软雅黑" pitchFamily="34" charset="-122"/>
                  <a:ea typeface="微软雅黑" pitchFamily="34" charset="-122"/>
                </a:rPr>
                <a:t>维护简单</a:t>
              </a:r>
            </a:p>
          </p:txBody>
        </p:sp>
        <p:sp>
          <p:nvSpPr>
            <p:cNvPr id="64" name="文本框 19"/>
            <p:cNvSpPr txBox="1"/>
            <p:nvPr/>
          </p:nvSpPr>
          <p:spPr>
            <a:xfrm>
              <a:off x="5400014" y="829573"/>
              <a:ext cx="513281" cy="769441"/>
            </a:xfrm>
            <a:prstGeom prst="rect">
              <a:avLst/>
            </a:prstGeom>
            <a:noFill/>
          </p:spPr>
          <p:txBody>
            <a:bodyPr wrap="none" rtlCol="0">
              <a:spAutoFit/>
            </a:bodyPr>
            <a:lstStyle/>
            <a:p>
              <a:pPr algn="ctr"/>
              <a:r>
                <a:rPr lang="en-US" altLang="zh-CN" sz="4400" b="1" dirty="0">
                  <a:solidFill>
                    <a:schemeClr val="bg1"/>
                  </a:solidFill>
                  <a:latin typeface="Akzidenz-Grotesk BQ Condensed" pitchFamily="50" charset="0"/>
                  <a:ea typeface="DFPOP1-W9" panose="02010609010101010101" pitchFamily="1" charset="-128"/>
                </a:rPr>
                <a:t>3</a:t>
              </a:r>
              <a:endParaRPr lang="zh-CN" altLang="en-US" sz="4400" b="1" dirty="0">
                <a:solidFill>
                  <a:schemeClr val="bg1"/>
                </a:solidFill>
                <a:latin typeface="Akzidenz-Grotesk BQ Condensed" pitchFamily="50" charset="0"/>
                <a:ea typeface="DFPOP1-W9" panose="02010609010101010101" pitchFamily="1" charset="-128"/>
              </a:endParaRPr>
            </a:p>
          </p:txBody>
        </p:sp>
        <p:sp>
          <p:nvSpPr>
            <p:cNvPr id="65" name="矩形 64"/>
            <p:cNvSpPr/>
            <p:nvPr/>
          </p:nvSpPr>
          <p:spPr>
            <a:xfrm>
              <a:off x="4768759" y="2195264"/>
              <a:ext cx="1742416" cy="718802"/>
            </a:xfrm>
            <a:prstGeom prst="rect">
              <a:avLst/>
            </a:prstGeom>
          </p:spPr>
          <p:txBody>
            <a:bodyPr wrap="square">
              <a:spAutoFit/>
            </a:bodyPr>
            <a:lstStyle/>
            <a:p>
              <a:pPr algn="ctr">
                <a:lnSpc>
                  <a:spcPct val="130000"/>
                </a:lnSpc>
              </a:pPr>
              <a:r>
                <a:rPr lang="zh-CN" altLang="en-US" sz="1400" dirty="0">
                  <a:solidFill>
                    <a:schemeClr val="bg1"/>
                  </a:solidFill>
                  <a:latin typeface="微软雅黑" pitchFamily="34" charset="-122"/>
                  <a:ea typeface="微软雅黑" pitchFamily="34" charset="-122"/>
                </a:rPr>
                <a:t>无复杂结构，无需专职人员</a:t>
              </a:r>
            </a:p>
          </p:txBody>
        </p:sp>
        <p:sp>
          <p:nvSpPr>
            <p:cNvPr id="67" name="圆角矩形 66"/>
            <p:cNvSpPr/>
            <p:nvPr/>
          </p:nvSpPr>
          <p:spPr>
            <a:xfrm>
              <a:off x="6730938" y="1304445"/>
              <a:ext cx="1945518" cy="2196616"/>
            </a:xfrm>
            <a:prstGeom prst="roundRect">
              <a:avLst>
                <a:gd name="adj" fmla="val 5505"/>
              </a:avLst>
            </a:prstGeom>
            <a:solidFill>
              <a:srgbClr val="0278A1">
                <a:alpha val="6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7349819" y="843495"/>
              <a:ext cx="741133" cy="741600"/>
            </a:xfrm>
            <a:prstGeom prst="ellipse">
              <a:avLst/>
            </a:prstGeom>
            <a:solidFill>
              <a:srgbClr val="0278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69" name="矩形 68"/>
            <p:cNvSpPr/>
            <p:nvPr/>
          </p:nvSpPr>
          <p:spPr>
            <a:xfrm>
              <a:off x="6789534" y="1758020"/>
              <a:ext cx="1826098" cy="311388"/>
            </a:xfrm>
            <a:prstGeom prst="rect">
              <a:avLst/>
            </a:prstGeom>
            <a:solidFill>
              <a:srgbClr val="0278A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6762430" y="1729048"/>
              <a:ext cx="1915909" cy="356010"/>
            </a:xfrm>
            <a:prstGeom prst="rect">
              <a:avLst/>
            </a:prstGeom>
            <a:noFill/>
          </p:spPr>
          <p:txBody>
            <a:bodyPr wrap="none">
              <a:spAutoFit/>
            </a:bodyPr>
            <a:lstStyle/>
            <a:p>
              <a:r>
                <a:rPr lang="zh-CN" altLang="en-US" sz="1500" dirty="0">
                  <a:solidFill>
                    <a:schemeClr val="bg1"/>
                  </a:solidFill>
                  <a:latin typeface="微软雅黑" pitchFamily="34" charset="-122"/>
                  <a:ea typeface="微软雅黑" pitchFamily="34" charset="-122"/>
                </a:rPr>
                <a:t>兼容性强，换形简单</a:t>
              </a:r>
            </a:p>
          </p:txBody>
        </p:sp>
        <p:sp>
          <p:nvSpPr>
            <p:cNvPr id="71" name="文本框 19"/>
            <p:cNvSpPr txBox="1"/>
            <p:nvPr/>
          </p:nvSpPr>
          <p:spPr>
            <a:xfrm>
              <a:off x="7430713" y="764064"/>
              <a:ext cx="543739" cy="830997"/>
            </a:xfrm>
            <a:prstGeom prst="rect">
              <a:avLst/>
            </a:prstGeom>
            <a:noFill/>
          </p:spPr>
          <p:txBody>
            <a:bodyPr wrap="none" rtlCol="0">
              <a:spAutoFit/>
            </a:bodyPr>
            <a:lstStyle/>
            <a:p>
              <a:pPr algn="ctr"/>
              <a:r>
                <a:rPr lang="en-US" altLang="zh-CN" sz="4800" b="1" dirty="0">
                  <a:solidFill>
                    <a:schemeClr val="bg1"/>
                  </a:solidFill>
                  <a:latin typeface="Akzidenz-Grotesk BQ Condensed" pitchFamily="50" charset="0"/>
                  <a:ea typeface="DFPOP1-W9" panose="02010609010101010101" pitchFamily="1" charset="-128"/>
                </a:rPr>
                <a:t>4</a:t>
              </a:r>
              <a:endParaRPr lang="zh-CN" altLang="en-US" sz="4800" b="1" dirty="0">
                <a:solidFill>
                  <a:schemeClr val="bg1"/>
                </a:solidFill>
                <a:latin typeface="Akzidenz-Grotesk BQ Condensed" pitchFamily="50" charset="0"/>
                <a:ea typeface="DFPOP1-W9" panose="02010609010101010101" pitchFamily="1" charset="-128"/>
              </a:endParaRPr>
            </a:p>
          </p:txBody>
        </p:sp>
        <p:sp>
          <p:nvSpPr>
            <p:cNvPr id="72" name="矩形 71"/>
            <p:cNvSpPr/>
            <p:nvPr/>
          </p:nvSpPr>
          <p:spPr>
            <a:xfrm>
              <a:off x="6832489" y="2195264"/>
              <a:ext cx="1742416" cy="1027345"/>
            </a:xfrm>
            <a:prstGeom prst="rect">
              <a:avLst/>
            </a:prstGeom>
          </p:spPr>
          <p:txBody>
            <a:bodyPr wrap="square">
              <a:spAutoFit/>
            </a:bodyPr>
            <a:lstStyle/>
            <a:p>
              <a:pPr algn="ctr">
                <a:lnSpc>
                  <a:spcPct val="130000"/>
                </a:lnSpc>
              </a:pPr>
              <a:r>
                <a:rPr lang="zh-CN" altLang="en-US" sz="1400" dirty="0">
                  <a:solidFill>
                    <a:schemeClr val="bg1"/>
                  </a:solidFill>
                  <a:latin typeface="微软雅黑" pitchFamily="34" charset="-122"/>
                  <a:ea typeface="微软雅黑" pitchFamily="34" charset="-122"/>
                </a:rPr>
                <a:t>悬空架构，易清料，兼容相邻三款规格，最快</a:t>
              </a:r>
              <a:r>
                <a:rPr lang="en-US" altLang="zh-CN" sz="1400" dirty="0">
                  <a:solidFill>
                    <a:schemeClr val="bg1"/>
                  </a:solidFill>
                  <a:latin typeface="微软雅黑" pitchFamily="34" charset="-122"/>
                  <a:ea typeface="微软雅黑" pitchFamily="34" charset="-122"/>
                </a:rPr>
                <a:t>5</a:t>
              </a:r>
              <a:r>
                <a:rPr lang="zh-CN" altLang="en-US" sz="1400" dirty="0">
                  <a:solidFill>
                    <a:schemeClr val="bg1"/>
                  </a:solidFill>
                  <a:latin typeface="微软雅黑" pitchFamily="34" charset="-122"/>
                  <a:ea typeface="微软雅黑" pitchFamily="34" charset="-122"/>
                </a:rPr>
                <a:t>分钟完成换型</a:t>
              </a:r>
            </a:p>
          </p:txBody>
        </p:sp>
      </p:grpSp>
      <p:pic>
        <p:nvPicPr>
          <p:cNvPr id="29" name="图片 28">
            <a:extLst>
              <a:ext uri="{FF2B5EF4-FFF2-40B4-BE49-F238E27FC236}">
                <a16:creationId xmlns:a16="http://schemas.microsoft.com/office/drawing/2014/main" id="{25611292-0728-4FEA-8109-2DD1EF3AF6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34" name="组合 33">
            <a:extLst>
              <a:ext uri="{FF2B5EF4-FFF2-40B4-BE49-F238E27FC236}">
                <a16:creationId xmlns:a16="http://schemas.microsoft.com/office/drawing/2014/main" id="{09825D9C-E4E4-4808-A4AB-EE4F80ADFBA6}"/>
              </a:ext>
            </a:extLst>
          </p:cNvPr>
          <p:cNvGrpSpPr/>
          <p:nvPr/>
        </p:nvGrpSpPr>
        <p:grpSpPr>
          <a:xfrm>
            <a:off x="-17383" y="4921442"/>
            <a:ext cx="9144000" cy="170588"/>
            <a:chOff x="0" y="2488742"/>
            <a:chExt cx="9144000" cy="170588"/>
          </a:xfrm>
        </p:grpSpPr>
        <p:sp>
          <p:nvSpPr>
            <p:cNvPr id="35" name="任意多边形 13">
              <a:extLst>
                <a:ext uri="{FF2B5EF4-FFF2-40B4-BE49-F238E27FC236}">
                  <a16:creationId xmlns:a16="http://schemas.microsoft.com/office/drawing/2014/main" id="{9C2054DB-73DF-4EB0-8E3E-EB78B05C9772}"/>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36" name="任意多边形 14">
              <a:extLst>
                <a:ext uri="{FF2B5EF4-FFF2-40B4-BE49-F238E27FC236}">
                  <a16:creationId xmlns:a16="http://schemas.microsoft.com/office/drawing/2014/main" id="{533CC731-65BE-4EB2-855D-8C01D688BD00}"/>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37" name="文本占位符 4">
            <a:extLst>
              <a:ext uri="{FF2B5EF4-FFF2-40B4-BE49-F238E27FC236}">
                <a16:creationId xmlns:a16="http://schemas.microsoft.com/office/drawing/2014/main" id="{4D96D4A1-1B56-4F22-974E-D5792DA8E739}"/>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Tree>
    <p:extLst>
      <p:ext uri="{BB962C8B-B14F-4D97-AF65-F5344CB8AC3E}">
        <p14:creationId xmlns:p14="http://schemas.microsoft.com/office/powerpoint/2010/main" val="5491345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设备参数</a:t>
            </a:r>
          </a:p>
        </p:txBody>
      </p:sp>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aphicFrame>
        <p:nvGraphicFramePr>
          <p:cNvPr id="9" name="表格 8">
            <a:extLst>
              <a:ext uri="{FF2B5EF4-FFF2-40B4-BE49-F238E27FC236}">
                <a16:creationId xmlns:a16="http://schemas.microsoft.com/office/drawing/2014/main" id="{11E04B6D-3CCC-4303-B35C-C79D0C5C17CB}"/>
              </a:ext>
            </a:extLst>
          </p:cNvPr>
          <p:cNvGraphicFramePr/>
          <p:nvPr>
            <p:extLst>
              <p:ext uri="{D42A27DB-BD31-4B8C-83A1-F6EECF244321}">
                <p14:modId xmlns:p14="http://schemas.microsoft.com/office/powerpoint/2010/main" val="4050558346"/>
              </p:ext>
            </p:extLst>
          </p:nvPr>
        </p:nvGraphicFramePr>
        <p:xfrm>
          <a:off x="683568" y="1131590"/>
          <a:ext cx="7499478" cy="3163801"/>
        </p:xfrm>
        <a:graphic>
          <a:graphicData uri="http://schemas.openxmlformats.org/drawingml/2006/table">
            <a:tbl>
              <a:tblPr firstRow="1" bandRow="1">
                <a:tableStyleId>{5C22544A-7EE6-4342-B048-85BDC9FD1C3A}</a:tableStyleId>
              </a:tblPr>
              <a:tblGrid>
                <a:gridCol w="1306789">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2376265">
                  <a:extLst>
                    <a:ext uri="{9D8B030D-6E8A-4147-A177-3AD203B41FA5}">
                      <a16:colId xmlns:a16="http://schemas.microsoft.com/office/drawing/2014/main" val="20003"/>
                    </a:ext>
                  </a:extLst>
                </a:gridCol>
              </a:tblGrid>
              <a:tr h="132241">
                <a:tc>
                  <a:txBody>
                    <a:bodyPr/>
                    <a:lstStyle/>
                    <a:p>
                      <a:pPr>
                        <a:buNone/>
                      </a:pPr>
                      <a:r>
                        <a:rPr lang="zh-CN" altLang="en-US" sz="1300" dirty="0">
                          <a:latin typeface="微软雅黑" panose="020B0503020204020204" pitchFamily="34" charset="-122"/>
                          <a:ea typeface="微软雅黑" panose="020B0503020204020204" pitchFamily="34" charset="-122"/>
                        </a:rPr>
                        <a:t>设备名称</a:t>
                      </a:r>
                    </a:p>
                  </a:txBody>
                  <a:tcPr>
                    <a:solidFill>
                      <a:schemeClr val="accent1"/>
                    </a:solidFill>
                  </a:tcPr>
                </a:tc>
                <a:tc>
                  <a:txBody>
                    <a:bodyPr/>
                    <a:lstStyle/>
                    <a:p>
                      <a:pPr>
                        <a:buNone/>
                      </a:pPr>
                      <a:r>
                        <a:rPr lang="zh-CN" altLang="en-US" sz="1300" b="0" dirty="0">
                          <a:solidFill>
                            <a:schemeClr val="tx1"/>
                          </a:solidFill>
                          <a:latin typeface="微软雅黑" panose="020B0503020204020204" pitchFamily="34" charset="-122"/>
                          <a:ea typeface="微软雅黑" panose="020B0503020204020204" pitchFamily="34" charset="-122"/>
                        </a:rPr>
                        <a:t>电容外观检测设备</a:t>
                      </a:r>
                    </a:p>
                  </a:txBody>
                  <a:tcPr>
                    <a:solidFill>
                      <a:schemeClr val="bg1">
                        <a:lumMod val="95000"/>
                      </a:schemeClr>
                    </a:solidFill>
                  </a:tcPr>
                </a:tc>
                <a:tc>
                  <a:txBody>
                    <a:bodyPr/>
                    <a:lstStyle/>
                    <a:p>
                      <a:pPr>
                        <a:buNone/>
                      </a:pPr>
                      <a:r>
                        <a:rPr lang="zh-CN" altLang="en-US" sz="1300" dirty="0">
                          <a:latin typeface="微软雅黑" panose="020B0503020204020204" pitchFamily="34" charset="-122"/>
                          <a:ea typeface="微软雅黑" panose="020B0503020204020204" pitchFamily="34" charset="-122"/>
                        </a:rPr>
                        <a:t>设备型号</a:t>
                      </a:r>
                    </a:p>
                  </a:txBody>
                  <a:tcPr>
                    <a:solidFill>
                      <a:schemeClr val="accent1"/>
                    </a:solidFill>
                  </a:tcPr>
                </a:tc>
                <a:tc>
                  <a:txBody>
                    <a:bodyPr/>
                    <a:lstStyle/>
                    <a:p>
                      <a:pPr>
                        <a:buNone/>
                      </a:pPr>
                      <a:r>
                        <a:rPr lang="en-US" altLang="zh-CN" sz="1300" b="0" dirty="0">
                          <a:solidFill>
                            <a:schemeClr val="tx1"/>
                          </a:solidFill>
                          <a:latin typeface="微软雅黑" panose="020B0503020204020204" pitchFamily="34" charset="-122"/>
                          <a:ea typeface="微软雅黑" panose="020B0503020204020204" pitchFamily="34" charset="-122"/>
                        </a:rPr>
                        <a:t>SW-800-</a:t>
                      </a:r>
                      <a:r>
                        <a:rPr lang="en-US" altLang="zh-CN" sz="1300" b="0" dirty="0" err="1">
                          <a:solidFill>
                            <a:schemeClr val="tx1"/>
                          </a:solidFill>
                          <a:latin typeface="微软雅黑" panose="020B0503020204020204" pitchFamily="34" charset="-122"/>
                          <a:ea typeface="微软雅黑" panose="020B0503020204020204" pitchFamily="34" charset="-122"/>
                        </a:rPr>
                        <a:t>V1.0</a:t>
                      </a:r>
                      <a:endParaRPr lang="en-US" altLang="zh-CN" sz="1300" b="0" dirty="0">
                        <a:solidFill>
                          <a:schemeClr val="tx1"/>
                        </a:solidFill>
                        <a:latin typeface="微软雅黑" panose="020B0503020204020204" pitchFamily="34" charset="-122"/>
                        <a:ea typeface="微软雅黑" panose="020B0503020204020204" pitchFamily="34" charset="-122"/>
                      </a:endParaRPr>
                    </a:p>
                  </a:txBody>
                  <a:tcPr>
                    <a:solidFill>
                      <a:schemeClr val="bg1">
                        <a:lumMod val="95000"/>
                      </a:schemeClr>
                    </a:solidFill>
                  </a:tcPr>
                </a:tc>
                <a:extLst>
                  <a:ext uri="{0D108BD9-81ED-4DB2-BD59-A6C34878D82A}">
                    <a16:rowId xmlns:a16="http://schemas.microsoft.com/office/drawing/2014/main" val="10000"/>
                  </a:ext>
                </a:extLst>
              </a:tr>
              <a:tr h="561151">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设备尺寸</a:t>
                      </a:r>
                    </a:p>
                  </a:txBody>
                  <a:tcPr>
                    <a:solidFill>
                      <a:schemeClr val="accent1"/>
                    </a:solidFill>
                  </a:tcPr>
                </a:tc>
                <a:tc>
                  <a:txBody>
                    <a:bodyPr/>
                    <a:lstStyle/>
                    <a:p>
                      <a:pPr>
                        <a:buNone/>
                      </a:pPr>
                      <a:r>
                        <a:rPr lang="en-US" altLang="zh-CN" sz="1300" b="0" dirty="0">
                          <a:latin typeface="微软雅黑" panose="020B0503020204020204" pitchFamily="34" charset="-122"/>
                          <a:ea typeface="微软雅黑" panose="020B0503020204020204" pitchFamily="34" charset="-122"/>
                        </a:rPr>
                        <a:t>3100*1000*</a:t>
                      </a:r>
                      <a:r>
                        <a:rPr lang="en-US" altLang="zh-CN" sz="1300" b="0" dirty="0" err="1">
                          <a:latin typeface="微软雅黑" panose="020B0503020204020204" pitchFamily="34" charset="-122"/>
                          <a:ea typeface="微软雅黑" panose="020B0503020204020204" pitchFamily="34" charset="-122"/>
                        </a:rPr>
                        <a:t>2100mm</a:t>
                      </a:r>
                      <a:r>
                        <a:rPr lang="zh-CN" altLang="en-US" sz="1300" b="0" dirty="0">
                          <a:latin typeface="微软雅黑" panose="020B0503020204020204" pitchFamily="34" charset="-122"/>
                          <a:ea typeface="微软雅黑" panose="020B0503020204020204" pitchFamily="34" charset="-122"/>
                        </a:rPr>
                        <a:t>（长</a:t>
                      </a:r>
                      <a:r>
                        <a:rPr lang="en-US" altLang="zh-CN" sz="1300" b="0" dirty="0">
                          <a:latin typeface="微软雅黑" panose="020B0503020204020204" pitchFamily="34" charset="-122"/>
                          <a:ea typeface="微软雅黑" panose="020B0503020204020204" pitchFamily="34" charset="-122"/>
                        </a:rPr>
                        <a:t>*</a:t>
                      </a:r>
                      <a:r>
                        <a:rPr lang="zh-CN" altLang="en-US" sz="1300" b="0" dirty="0">
                          <a:latin typeface="微软雅黑" panose="020B0503020204020204" pitchFamily="34" charset="-122"/>
                          <a:ea typeface="微软雅黑" panose="020B0503020204020204" pitchFamily="34" charset="-122"/>
                        </a:rPr>
                        <a:t>宽</a:t>
                      </a:r>
                      <a:r>
                        <a:rPr lang="en-US" altLang="zh-CN" sz="1300" b="0" dirty="0">
                          <a:latin typeface="微软雅黑" panose="020B0503020204020204" pitchFamily="34" charset="-122"/>
                          <a:ea typeface="微软雅黑" panose="020B0503020204020204" pitchFamily="34" charset="-122"/>
                        </a:rPr>
                        <a:t>*</a:t>
                      </a:r>
                      <a:r>
                        <a:rPr lang="zh-CN" altLang="en-US" sz="1300" b="0" dirty="0">
                          <a:latin typeface="微软雅黑" panose="020B0503020204020204" pitchFamily="34" charset="-122"/>
                          <a:ea typeface="微软雅黑" panose="020B0503020204020204" pitchFamily="34" charset="-122"/>
                        </a:rPr>
                        <a:t>高 包括振动盘及报警灯）</a:t>
                      </a:r>
                    </a:p>
                  </a:txBody>
                  <a:tcPr/>
                </a:tc>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设备电压</a:t>
                      </a:r>
                    </a:p>
                  </a:txBody>
                  <a:tcPr>
                    <a:solidFill>
                      <a:schemeClr val="accent1"/>
                    </a:solidFill>
                  </a:tcPr>
                </a:tc>
                <a:tc>
                  <a:txBody>
                    <a:bodyPr/>
                    <a:lstStyle/>
                    <a:p>
                      <a:pPr>
                        <a:buNone/>
                      </a:pPr>
                      <a:r>
                        <a:rPr lang="en-US" altLang="zh-CN" sz="1300" dirty="0" err="1">
                          <a:latin typeface="微软雅黑" panose="020B0503020204020204" pitchFamily="34" charset="-122"/>
                          <a:ea typeface="微软雅黑" panose="020B0503020204020204" pitchFamily="34" charset="-122"/>
                        </a:rPr>
                        <a:t>AC220</a:t>
                      </a:r>
                      <a:r>
                        <a:rPr lang="en-US" altLang="zh-CN" sz="1300" dirty="0">
                          <a:latin typeface="微软雅黑" panose="020B0503020204020204" pitchFamily="34" charset="-122"/>
                          <a:ea typeface="微软雅黑" panose="020B0503020204020204" pitchFamily="34" charset="-122"/>
                        </a:rPr>
                        <a:t>/</a:t>
                      </a:r>
                      <a:r>
                        <a:rPr lang="en-US" altLang="zh-CN" sz="1300" dirty="0" err="1">
                          <a:latin typeface="微软雅黑" panose="020B0503020204020204" pitchFamily="34" charset="-122"/>
                          <a:ea typeface="微软雅黑" panose="020B0503020204020204" pitchFamily="34" charset="-122"/>
                        </a:rPr>
                        <a:t>50HZ</a:t>
                      </a:r>
                      <a:endParaRPr lang="zh-CN" altLang="en-US" sz="13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1"/>
                  </a:ext>
                </a:extLst>
              </a:tr>
              <a:tr h="340715">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设备功率</a:t>
                      </a:r>
                    </a:p>
                  </a:txBody>
                  <a:tcPr>
                    <a:solidFill>
                      <a:schemeClr val="accent1"/>
                    </a:solidFill>
                  </a:tcPr>
                </a:tc>
                <a:tc>
                  <a:txBody>
                    <a:bodyPr/>
                    <a:lstStyle/>
                    <a:p>
                      <a:pPr>
                        <a:buNone/>
                      </a:pPr>
                      <a:r>
                        <a:rPr lang="en-US" altLang="zh-CN" sz="1300" dirty="0" err="1">
                          <a:latin typeface="微软雅黑" panose="020B0503020204020204" pitchFamily="34" charset="-122"/>
                          <a:ea typeface="微软雅黑" panose="020B0503020204020204" pitchFamily="34" charset="-122"/>
                        </a:rPr>
                        <a:t>3KW</a:t>
                      </a:r>
                      <a:endParaRPr lang="en-US" altLang="zh-CN" sz="1300" dirty="0">
                        <a:latin typeface="微软雅黑" panose="020B0503020204020204" pitchFamily="34" charset="-122"/>
                        <a:ea typeface="微软雅黑" panose="020B0503020204020204" pitchFamily="34" charset="-122"/>
                      </a:endParaRPr>
                    </a:p>
                  </a:txBody>
                  <a:tcPr>
                    <a:solidFill>
                      <a:schemeClr val="bg1">
                        <a:lumMod val="95000"/>
                      </a:schemeClr>
                    </a:solidFill>
                  </a:tcPr>
                </a:tc>
                <a:tc>
                  <a:txBody>
                    <a:bodyPr/>
                    <a:lstStyle/>
                    <a:p>
                      <a:pPr>
                        <a:buNone/>
                      </a:pPr>
                      <a:r>
                        <a:rPr lang="zh-CN" altLang="en-US" sz="1300" b="1">
                          <a:solidFill>
                            <a:schemeClr val="bg1"/>
                          </a:solidFill>
                          <a:latin typeface="微软雅黑" panose="020B0503020204020204" pitchFamily="34" charset="-122"/>
                          <a:ea typeface="微软雅黑" panose="020B0503020204020204" pitchFamily="34" charset="-122"/>
                        </a:rPr>
                        <a:t>气源压力</a:t>
                      </a:r>
                    </a:p>
                  </a:txBody>
                  <a:tcPr>
                    <a:solidFill>
                      <a:schemeClr val="accent1"/>
                    </a:solidFill>
                  </a:tcPr>
                </a:tc>
                <a:tc>
                  <a:txBody>
                    <a:bodyPr/>
                    <a:lstStyle/>
                    <a:p>
                      <a:pPr>
                        <a:buNone/>
                      </a:pPr>
                      <a:r>
                        <a:rPr lang="en-US" altLang="zh-CN" sz="1300" dirty="0">
                          <a:latin typeface="微软雅黑" panose="020B0503020204020204" pitchFamily="34" charset="-122"/>
                          <a:ea typeface="微软雅黑" panose="020B0503020204020204" pitchFamily="34" charset="-122"/>
                        </a:rPr>
                        <a:t>0.4-0.7Mpa</a:t>
                      </a:r>
                    </a:p>
                  </a:txBody>
                  <a:tcPr>
                    <a:solidFill>
                      <a:schemeClr val="bg1">
                        <a:lumMod val="95000"/>
                      </a:schemeClr>
                    </a:solidFill>
                  </a:tcPr>
                </a:tc>
                <a:extLst>
                  <a:ext uri="{0D108BD9-81ED-4DB2-BD59-A6C34878D82A}">
                    <a16:rowId xmlns:a16="http://schemas.microsoft.com/office/drawing/2014/main" val="10002"/>
                  </a:ext>
                </a:extLst>
              </a:tr>
              <a:tr h="464758">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产品输送方式</a:t>
                      </a:r>
                    </a:p>
                  </a:txBody>
                  <a:tcPr>
                    <a:solidFill>
                      <a:schemeClr val="accent1"/>
                    </a:solidFill>
                  </a:tcPr>
                </a:tc>
                <a:tc>
                  <a:txBody>
                    <a:bodyPr/>
                    <a:lstStyle/>
                    <a:p>
                      <a:pPr>
                        <a:buNone/>
                      </a:pPr>
                      <a:r>
                        <a:rPr lang="zh-CN" altLang="en-US" sz="1300" dirty="0">
                          <a:latin typeface="微软雅黑" panose="020B0503020204020204" pitchFamily="34" charset="-122"/>
                          <a:ea typeface="微软雅黑" panose="020B0503020204020204" pitchFamily="34" charset="-122"/>
                        </a:rPr>
                        <a:t>振盘上料，无损输送</a:t>
                      </a:r>
                    </a:p>
                  </a:txBody>
                  <a:tcPr/>
                </a:tc>
                <a:tc>
                  <a:txBody>
                    <a:bodyPr/>
                    <a:lstStyle/>
                    <a:p>
                      <a:pPr>
                        <a:buNone/>
                      </a:pPr>
                      <a:r>
                        <a:rPr lang="zh-CN" altLang="en-US" sz="1300" b="1">
                          <a:solidFill>
                            <a:schemeClr val="bg1"/>
                          </a:solidFill>
                          <a:latin typeface="微软雅黑" panose="020B0503020204020204" pitchFamily="34" charset="-122"/>
                          <a:ea typeface="微软雅黑" panose="020B0503020204020204" pitchFamily="34" charset="-122"/>
                        </a:rPr>
                        <a:t>检测状态</a:t>
                      </a:r>
                    </a:p>
                  </a:txBody>
                  <a:tcPr>
                    <a:solidFill>
                      <a:schemeClr val="accent1"/>
                    </a:solidFill>
                  </a:tcPr>
                </a:tc>
                <a:tc>
                  <a:txBody>
                    <a:bodyPr/>
                    <a:lstStyle/>
                    <a:p>
                      <a:pPr>
                        <a:buNone/>
                      </a:pPr>
                      <a:r>
                        <a:rPr lang="zh-CN" altLang="en-US" sz="1300" dirty="0">
                          <a:latin typeface="微软雅黑" panose="020B0503020204020204" pitchFamily="34" charset="-122"/>
                          <a:ea typeface="微软雅黑" panose="020B0503020204020204" pitchFamily="34" charset="-122"/>
                        </a:rPr>
                        <a:t>飞拍</a:t>
                      </a:r>
                    </a:p>
                  </a:txBody>
                  <a:tcPr/>
                </a:tc>
                <a:extLst>
                  <a:ext uri="{0D108BD9-81ED-4DB2-BD59-A6C34878D82A}">
                    <a16:rowId xmlns:a16="http://schemas.microsoft.com/office/drawing/2014/main" val="10003"/>
                  </a:ext>
                </a:extLst>
              </a:tr>
              <a:tr h="340273">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检测方式</a:t>
                      </a:r>
                    </a:p>
                  </a:txBody>
                  <a:tcPr>
                    <a:solidFill>
                      <a:schemeClr val="accent1"/>
                    </a:solidFill>
                  </a:tcPr>
                </a:tc>
                <a:tc>
                  <a:txBody>
                    <a:bodyPr/>
                    <a:lstStyle/>
                    <a:p>
                      <a:pPr>
                        <a:buNone/>
                      </a:pPr>
                      <a:r>
                        <a:rPr lang="zh-CN" altLang="en-US" sz="1300" dirty="0">
                          <a:latin typeface="微软雅黑" panose="020B0503020204020204" pitchFamily="34" charset="-122"/>
                          <a:ea typeface="微软雅黑" panose="020B0503020204020204" pitchFamily="34" charset="-122"/>
                        </a:rPr>
                        <a:t>高速工业相机</a:t>
                      </a:r>
                    </a:p>
                  </a:txBody>
                  <a:tcPr>
                    <a:solidFill>
                      <a:schemeClr val="bg1">
                        <a:lumMod val="95000"/>
                      </a:schemeClr>
                    </a:solidFill>
                  </a:tcPr>
                </a:tc>
                <a:tc>
                  <a:txBody>
                    <a:bodyPr/>
                    <a:lstStyle/>
                    <a:p>
                      <a:pPr>
                        <a:buNone/>
                      </a:pPr>
                      <a:r>
                        <a:rPr lang="zh-CN" altLang="en-US" sz="1300" b="1">
                          <a:solidFill>
                            <a:schemeClr val="bg1"/>
                          </a:solidFill>
                          <a:latin typeface="微软雅黑" panose="020B0503020204020204" pitchFamily="34" charset="-122"/>
                          <a:ea typeface="微软雅黑" panose="020B0503020204020204" pitchFamily="34" charset="-122"/>
                        </a:rPr>
                        <a:t>相机组数</a:t>
                      </a:r>
                    </a:p>
                  </a:txBody>
                  <a:tcPr>
                    <a:solidFill>
                      <a:schemeClr val="accent1"/>
                    </a:solidFill>
                  </a:tcPr>
                </a:tc>
                <a:tc>
                  <a:txBody>
                    <a:bodyPr/>
                    <a:lstStyle/>
                    <a:p>
                      <a:pPr>
                        <a:buNone/>
                      </a:pPr>
                      <a:r>
                        <a:rPr lang="en-US" altLang="zh-CN" sz="1300" dirty="0">
                          <a:latin typeface="微软雅黑" panose="020B0503020204020204" pitchFamily="34" charset="-122"/>
                          <a:ea typeface="微软雅黑" panose="020B0503020204020204" pitchFamily="34" charset="-122"/>
                        </a:rPr>
                        <a:t>7</a:t>
                      </a:r>
                      <a:r>
                        <a:rPr lang="zh-CN" altLang="en-US" sz="1300" dirty="0">
                          <a:latin typeface="微软雅黑" panose="020B0503020204020204" pitchFamily="34" charset="-122"/>
                          <a:ea typeface="微软雅黑" panose="020B0503020204020204" pitchFamily="34" charset="-122"/>
                        </a:rPr>
                        <a:t>组相机</a:t>
                      </a:r>
                    </a:p>
                  </a:txBody>
                  <a:tcPr>
                    <a:solidFill>
                      <a:schemeClr val="bg1">
                        <a:lumMod val="95000"/>
                      </a:schemeClr>
                    </a:solidFill>
                  </a:tcPr>
                </a:tc>
                <a:extLst>
                  <a:ext uri="{0D108BD9-81ED-4DB2-BD59-A6C34878D82A}">
                    <a16:rowId xmlns:a16="http://schemas.microsoft.com/office/drawing/2014/main" val="10004"/>
                  </a:ext>
                </a:extLst>
              </a:tr>
              <a:tr h="379807">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软件算法</a:t>
                      </a:r>
                    </a:p>
                  </a:txBody>
                  <a:tcPr>
                    <a:solidFill>
                      <a:schemeClr val="accent1"/>
                    </a:solidFill>
                  </a:tcPr>
                </a:tc>
                <a:tc>
                  <a:txBody>
                    <a:bodyPr/>
                    <a:lstStyle/>
                    <a:p>
                      <a:pPr>
                        <a:buNone/>
                      </a:pPr>
                      <a:r>
                        <a:rPr lang="zh-CN" altLang="en-US" sz="1300" dirty="0">
                          <a:latin typeface="微软雅黑" panose="020B0503020204020204" pitchFamily="34" charset="-122"/>
                          <a:ea typeface="微软雅黑" panose="020B0503020204020204" pitchFamily="34" charset="-122"/>
                        </a:rPr>
                        <a:t>深度学习</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自研缺陷算法</a:t>
                      </a:r>
                    </a:p>
                  </a:txBody>
                  <a:tcPr/>
                </a:tc>
                <a:tc>
                  <a:txBody>
                    <a:bodyPr/>
                    <a:lstStyle/>
                    <a:p>
                      <a:pPr>
                        <a:buNone/>
                      </a:pPr>
                      <a:r>
                        <a:rPr lang="zh-CN" altLang="en-US" sz="1300" b="1">
                          <a:solidFill>
                            <a:schemeClr val="bg1"/>
                          </a:solidFill>
                          <a:latin typeface="微软雅黑" panose="020B0503020204020204" pitchFamily="34" charset="-122"/>
                          <a:ea typeface="微软雅黑" panose="020B0503020204020204" pitchFamily="34" charset="-122"/>
                        </a:rPr>
                        <a:t>兼容产品尺寸</a:t>
                      </a:r>
                    </a:p>
                  </a:txBody>
                  <a:tcPr>
                    <a:solidFill>
                      <a:schemeClr val="accent1"/>
                    </a:solidFill>
                  </a:tcPr>
                </a:tc>
                <a:tc>
                  <a:txBody>
                    <a:bodyPr/>
                    <a:lstStyle/>
                    <a:p>
                      <a:pPr>
                        <a:buNone/>
                      </a:pPr>
                      <a:r>
                        <a:rPr lang="en-US" altLang="zh-CN" sz="1300" dirty="0">
                          <a:latin typeface="微软雅黑" panose="020B0503020204020204" pitchFamily="34" charset="-122"/>
                          <a:ea typeface="微软雅黑" panose="020B0503020204020204" pitchFamily="34" charset="-122"/>
                        </a:rPr>
                        <a:t>φ6-10</a:t>
                      </a:r>
                      <a:r>
                        <a:rPr lang="zh-CN" altLang="en-US" sz="1300" dirty="0">
                          <a:latin typeface="微软雅黑" panose="020B0503020204020204" pitchFamily="34" charset="-122"/>
                          <a:ea typeface="微软雅黑" panose="020B0503020204020204" pitchFamily="34" charset="-122"/>
                        </a:rPr>
                        <a:t>、</a:t>
                      </a:r>
                      <a:r>
                        <a:rPr lang="en-US" altLang="zh-CN" sz="1300" dirty="0">
                          <a:latin typeface="微软雅黑" panose="020B0503020204020204" pitchFamily="34" charset="-122"/>
                          <a:ea typeface="微软雅黑" panose="020B0503020204020204" pitchFamily="34" charset="-122"/>
                        </a:rPr>
                        <a:t>12</a:t>
                      </a:r>
                      <a:r>
                        <a:rPr lang="zh-CN" altLang="en-US" sz="1300" dirty="0">
                          <a:latin typeface="微软雅黑" panose="020B0503020204020204" pitchFamily="34" charset="-122"/>
                          <a:ea typeface="微软雅黑" panose="020B0503020204020204" pitchFamily="34" charset="-122"/>
                        </a:rPr>
                        <a:t>及以上</a:t>
                      </a:r>
                    </a:p>
                  </a:txBody>
                  <a:tcPr/>
                </a:tc>
                <a:extLst>
                  <a:ext uri="{0D108BD9-81ED-4DB2-BD59-A6C34878D82A}">
                    <a16:rowId xmlns:a16="http://schemas.microsoft.com/office/drawing/2014/main" val="10005"/>
                  </a:ext>
                </a:extLst>
              </a:tr>
              <a:tr h="339391">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检测速度</a:t>
                      </a:r>
                    </a:p>
                  </a:txBody>
                  <a:tcPr>
                    <a:solidFill>
                      <a:schemeClr val="accent1"/>
                    </a:solidFill>
                  </a:tcPr>
                </a:tc>
                <a:tc>
                  <a:txBody>
                    <a:bodyPr/>
                    <a:lstStyle/>
                    <a:p>
                      <a:pPr>
                        <a:buNone/>
                      </a:pPr>
                      <a:r>
                        <a:rPr lang="en-US" altLang="zh-CN" sz="1300" dirty="0">
                          <a:latin typeface="微软雅黑" panose="020B0503020204020204" pitchFamily="34" charset="-122"/>
                          <a:ea typeface="微软雅黑" panose="020B0503020204020204" pitchFamily="34" charset="-122"/>
                        </a:rPr>
                        <a:t>600~720/min</a:t>
                      </a:r>
                    </a:p>
                  </a:txBody>
                  <a:tcPr>
                    <a:solidFill>
                      <a:schemeClr val="bg1">
                        <a:lumMod val="95000"/>
                      </a:schemeClr>
                    </a:solidFill>
                  </a:tcPr>
                </a:tc>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检测内容</a:t>
                      </a:r>
                    </a:p>
                  </a:txBody>
                  <a:tcPr>
                    <a:solidFill>
                      <a:schemeClr val="accent1"/>
                    </a:solidFill>
                  </a:tcPr>
                </a:tc>
                <a:tc>
                  <a:txBody>
                    <a:bodyPr/>
                    <a:lstStyle/>
                    <a:p>
                      <a:pPr>
                        <a:buNone/>
                      </a:pPr>
                      <a:r>
                        <a:rPr lang="zh-CN" altLang="en-US" sz="1300" dirty="0">
                          <a:latin typeface="微软雅黑" panose="020B0503020204020204" pitchFamily="34" charset="-122"/>
                          <a:ea typeface="微软雅黑" panose="020B0503020204020204" pitchFamily="34" charset="-122"/>
                        </a:rPr>
                        <a:t>外观不良，尺寸不良，混规等</a:t>
                      </a:r>
                    </a:p>
                  </a:txBody>
                  <a:tcPr>
                    <a:solidFill>
                      <a:schemeClr val="bg1">
                        <a:lumMod val="95000"/>
                      </a:schemeClr>
                    </a:solidFill>
                  </a:tcPr>
                </a:tc>
                <a:extLst>
                  <a:ext uri="{0D108BD9-81ED-4DB2-BD59-A6C34878D82A}">
                    <a16:rowId xmlns:a16="http://schemas.microsoft.com/office/drawing/2014/main" val="10006"/>
                  </a:ext>
                </a:extLst>
              </a:tr>
              <a:tr h="340273">
                <a:tc>
                  <a:txBody>
                    <a:bodyPr/>
                    <a:lstStyle/>
                    <a:p>
                      <a:pPr>
                        <a:buNone/>
                      </a:pPr>
                      <a:r>
                        <a:rPr lang="zh-CN" altLang="en-US" sz="1300" b="1" dirty="0">
                          <a:solidFill>
                            <a:schemeClr val="bg1"/>
                          </a:solidFill>
                          <a:latin typeface="微软雅黑" panose="020B0503020204020204" pitchFamily="34" charset="-122"/>
                          <a:ea typeface="微软雅黑" panose="020B0503020204020204" pitchFamily="34" charset="-122"/>
                        </a:rPr>
                        <a:t>剔除装置</a:t>
                      </a:r>
                    </a:p>
                  </a:txBody>
                  <a:tcPr>
                    <a:solidFill>
                      <a:schemeClr val="accent1"/>
                    </a:solidFill>
                  </a:tcPr>
                </a:tc>
                <a:tc>
                  <a:txBody>
                    <a:bodyPr/>
                    <a:lstStyle/>
                    <a:p>
                      <a:pPr>
                        <a:buNone/>
                      </a:pPr>
                      <a:r>
                        <a:rPr lang="zh-CN" altLang="en-US" sz="1300" dirty="0">
                          <a:latin typeface="微软雅黑" panose="020B0503020204020204" pitchFamily="34" charset="-122"/>
                          <a:ea typeface="微软雅黑" panose="020B0503020204020204" pitchFamily="34" charset="-122"/>
                        </a:rPr>
                        <a:t>高速自动剔除</a:t>
                      </a:r>
                    </a:p>
                  </a:txBody>
                  <a:tcPr/>
                </a:tc>
                <a:tc>
                  <a:txBody>
                    <a:bodyPr/>
                    <a:lstStyle/>
                    <a:p>
                      <a:pPr>
                        <a:buNone/>
                      </a:pPr>
                      <a:endParaRPr lang="zh-CN" altLang="en-US" sz="1300" dirty="0">
                        <a:latin typeface="微软雅黑" panose="020B0503020204020204" pitchFamily="34" charset="-122"/>
                        <a:ea typeface="微软雅黑" panose="020B0503020204020204" pitchFamily="34" charset="-122"/>
                      </a:endParaRPr>
                    </a:p>
                  </a:txBody>
                  <a:tcPr>
                    <a:solidFill>
                      <a:schemeClr val="accent1"/>
                    </a:solidFill>
                  </a:tcPr>
                </a:tc>
                <a:tc>
                  <a:txBody>
                    <a:bodyPr/>
                    <a:lstStyle/>
                    <a:p>
                      <a:pPr>
                        <a:buNone/>
                      </a:pPr>
                      <a:endParaRPr lang="zh-CN" altLang="en-US" sz="13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7"/>
                  </a:ext>
                </a:extLst>
              </a:tr>
            </a:tbl>
          </a:graphicData>
        </a:graphic>
      </p:graphicFrame>
      <p:grpSp>
        <p:nvGrpSpPr>
          <p:cNvPr id="10" name="组合 9">
            <a:extLst>
              <a:ext uri="{FF2B5EF4-FFF2-40B4-BE49-F238E27FC236}">
                <a16:creationId xmlns:a16="http://schemas.microsoft.com/office/drawing/2014/main" id="{31E0ACFB-C554-4CC6-9DE8-BC499699930F}"/>
              </a:ext>
            </a:extLst>
          </p:cNvPr>
          <p:cNvGrpSpPr/>
          <p:nvPr/>
        </p:nvGrpSpPr>
        <p:grpSpPr>
          <a:xfrm>
            <a:off x="-17383" y="4921442"/>
            <a:ext cx="9144000" cy="170588"/>
            <a:chOff x="0" y="2488742"/>
            <a:chExt cx="9144000" cy="170588"/>
          </a:xfrm>
        </p:grpSpPr>
        <p:sp>
          <p:nvSpPr>
            <p:cNvPr id="11" name="任意多边形 13">
              <a:extLst>
                <a:ext uri="{FF2B5EF4-FFF2-40B4-BE49-F238E27FC236}">
                  <a16:creationId xmlns:a16="http://schemas.microsoft.com/office/drawing/2014/main" id="{5642DF93-13D7-487D-B16D-D764B80C56E5}"/>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12" name="任意多边形 14">
              <a:extLst>
                <a:ext uri="{FF2B5EF4-FFF2-40B4-BE49-F238E27FC236}">
                  <a16:creationId xmlns:a16="http://schemas.microsoft.com/office/drawing/2014/main" id="{2E184D34-3F47-4965-9B48-28DA752722A6}"/>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3" name="文本占位符 4">
            <a:extLst>
              <a:ext uri="{FF2B5EF4-FFF2-40B4-BE49-F238E27FC236}">
                <a16:creationId xmlns:a16="http://schemas.microsoft.com/office/drawing/2014/main" id="{863372A1-A0EE-49A9-9E57-66CA536B3F6B}"/>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Tree>
    <p:extLst>
      <p:ext uri="{BB962C8B-B14F-4D97-AF65-F5344CB8AC3E}">
        <p14:creationId xmlns:p14="http://schemas.microsoft.com/office/powerpoint/2010/main" val="4949462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B2A97A2C-F176-4F7E-A6C0-739451DC2507}"/>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D947FD80-597F-487F-8859-F21057D70AF0}"/>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7FFD7C81-4BF4-475A-A40B-BE6E27D12CAB}"/>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7569F205-5794-40EE-BE14-2A41C75AE431}"/>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4" name="矩形 13">
            <a:extLst>
              <a:ext uri="{FF2B5EF4-FFF2-40B4-BE49-F238E27FC236}">
                <a16:creationId xmlns:a16="http://schemas.microsoft.com/office/drawing/2014/main" id="{F7E2F1F3-7F6F-4CD2-A876-981EC678C16D}"/>
              </a:ext>
            </a:extLst>
          </p:cNvPr>
          <p:cNvSpPr/>
          <p:nvPr/>
        </p:nvSpPr>
        <p:spPr>
          <a:xfrm>
            <a:off x="550288" y="912417"/>
            <a:ext cx="1415772" cy="497957"/>
          </a:xfrm>
          <a:prstGeom prst="rect">
            <a:avLst/>
          </a:prstGeom>
        </p:spPr>
        <p:txBody>
          <a:bodyPr wrap="none">
            <a:spAutoFit/>
          </a:bodyPr>
          <a:lstStyle/>
          <a:p>
            <a:pPr lvl="0">
              <a:lnSpc>
                <a:spcPct val="120000"/>
              </a:lnSpc>
            </a:pPr>
            <a:r>
              <a:rPr lang="zh-CN" altLang="en-US" sz="2400" dirty="0">
                <a:solidFill>
                  <a:srgbClr val="0278A1"/>
                </a:solidFill>
                <a:latin typeface="微软雅黑" pitchFamily="34" charset="-122"/>
                <a:ea typeface="微软雅黑" pitchFamily="34" charset="-122"/>
              </a:rPr>
              <a:t>检测效果</a:t>
            </a:r>
          </a:p>
        </p:txBody>
      </p:sp>
      <p:grpSp>
        <p:nvGrpSpPr>
          <p:cNvPr id="15" name="组合 14">
            <a:extLst>
              <a:ext uri="{FF2B5EF4-FFF2-40B4-BE49-F238E27FC236}">
                <a16:creationId xmlns:a16="http://schemas.microsoft.com/office/drawing/2014/main" id="{EF11CF30-D05E-47F9-9F43-950FA841F7C8}"/>
              </a:ext>
            </a:extLst>
          </p:cNvPr>
          <p:cNvGrpSpPr/>
          <p:nvPr/>
        </p:nvGrpSpPr>
        <p:grpSpPr>
          <a:xfrm>
            <a:off x="7104107" y="3321063"/>
            <a:ext cx="624326" cy="583009"/>
            <a:chOff x="5513129" y="5082923"/>
            <a:chExt cx="245393" cy="229155"/>
          </a:xfrm>
          <a:solidFill>
            <a:schemeClr val="bg1"/>
          </a:solidFill>
        </p:grpSpPr>
        <p:sp>
          <p:nvSpPr>
            <p:cNvPr id="17" name="Freeform 322">
              <a:extLst>
                <a:ext uri="{FF2B5EF4-FFF2-40B4-BE49-F238E27FC236}">
                  <a16:creationId xmlns:a16="http://schemas.microsoft.com/office/drawing/2014/main" id="{97CDB343-0AAF-4F6F-B127-87C0DB635609}"/>
                </a:ext>
              </a:extLst>
            </p:cNvPr>
            <p:cNvSpPr>
              <a:spLocks/>
            </p:cNvSpPr>
            <p:nvPr/>
          </p:nvSpPr>
          <p:spPr bwMode="auto">
            <a:xfrm>
              <a:off x="5541999" y="5192989"/>
              <a:ext cx="45110" cy="81197"/>
            </a:xfrm>
            <a:custGeom>
              <a:avLst/>
              <a:gdLst>
                <a:gd name="T0" fmla="*/ 14 w 49"/>
                <a:gd name="T1" fmla="*/ 0 h 90"/>
                <a:gd name="T2" fmla="*/ 14 w 49"/>
                <a:gd name="T3" fmla="*/ 0 h 90"/>
                <a:gd name="T4" fmla="*/ 8 w 49"/>
                <a:gd name="T5" fmla="*/ 2 h 90"/>
                <a:gd name="T6" fmla="*/ 4 w 49"/>
                <a:gd name="T7" fmla="*/ 4 h 90"/>
                <a:gd name="T8" fmla="*/ 1 w 49"/>
                <a:gd name="T9" fmla="*/ 8 h 90"/>
                <a:gd name="T10" fmla="*/ 0 w 49"/>
                <a:gd name="T11" fmla="*/ 14 h 90"/>
                <a:gd name="T12" fmla="*/ 0 w 49"/>
                <a:gd name="T13" fmla="*/ 78 h 90"/>
                <a:gd name="T14" fmla="*/ 0 w 49"/>
                <a:gd name="T15" fmla="*/ 78 h 90"/>
                <a:gd name="T16" fmla="*/ 1 w 49"/>
                <a:gd name="T17" fmla="*/ 84 h 90"/>
                <a:gd name="T18" fmla="*/ 4 w 49"/>
                <a:gd name="T19" fmla="*/ 88 h 90"/>
                <a:gd name="T20" fmla="*/ 8 w 49"/>
                <a:gd name="T21" fmla="*/ 90 h 90"/>
                <a:gd name="T22" fmla="*/ 14 w 49"/>
                <a:gd name="T23" fmla="*/ 90 h 90"/>
                <a:gd name="T24" fmla="*/ 35 w 49"/>
                <a:gd name="T25" fmla="*/ 90 h 90"/>
                <a:gd name="T26" fmla="*/ 35 w 49"/>
                <a:gd name="T27" fmla="*/ 90 h 90"/>
                <a:gd name="T28" fmla="*/ 41 w 49"/>
                <a:gd name="T29" fmla="*/ 90 h 90"/>
                <a:gd name="T30" fmla="*/ 45 w 49"/>
                <a:gd name="T31" fmla="*/ 88 h 90"/>
                <a:gd name="T32" fmla="*/ 48 w 49"/>
                <a:gd name="T33" fmla="*/ 84 h 90"/>
                <a:gd name="T34" fmla="*/ 49 w 49"/>
                <a:gd name="T35" fmla="*/ 78 h 90"/>
                <a:gd name="T36" fmla="*/ 49 w 49"/>
                <a:gd name="T37" fmla="*/ 14 h 90"/>
                <a:gd name="T38" fmla="*/ 49 w 49"/>
                <a:gd name="T39" fmla="*/ 14 h 90"/>
                <a:gd name="T40" fmla="*/ 48 w 49"/>
                <a:gd name="T41" fmla="*/ 8 h 90"/>
                <a:gd name="T42" fmla="*/ 45 w 49"/>
                <a:gd name="T43" fmla="*/ 4 h 90"/>
                <a:gd name="T44" fmla="*/ 41 w 49"/>
                <a:gd name="T45" fmla="*/ 2 h 90"/>
                <a:gd name="T46" fmla="*/ 35 w 49"/>
                <a:gd name="T47" fmla="*/ 0 h 90"/>
                <a:gd name="T48" fmla="*/ 14 w 49"/>
                <a:gd name="T4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90">
                  <a:moveTo>
                    <a:pt x="14" y="0"/>
                  </a:moveTo>
                  <a:lnTo>
                    <a:pt x="14" y="0"/>
                  </a:lnTo>
                  <a:lnTo>
                    <a:pt x="8" y="2"/>
                  </a:lnTo>
                  <a:lnTo>
                    <a:pt x="4" y="4"/>
                  </a:lnTo>
                  <a:lnTo>
                    <a:pt x="1" y="8"/>
                  </a:lnTo>
                  <a:lnTo>
                    <a:pt x="0" y="14"/>
                  </a:lnTo>
                  <a:lnTo>
                    <a:pt x="0" y="78"/>
                  </a:lnTo>
                  <a:lnTo>
                    <a:pt x="0" y="78"/>
                  </a:lnTo>
                  <a:lnTo>
                    <a:pt x="1" y="84"/>
                  </a:lnTo>
                  <a:lnTo>
                    <a:pt x="4" y="88"/>
                  </a:lnTo>
                  <a:lnTo>
                    <a:pt x="8" y="90"/>
                  </a:lnTo>
                  <a:lnTo>
                    <a:pt x="14" y="90"/>
                  </a:lnTo>
                  <a:lnTo>
                    <a:pt x="35" y="90"/>
                  </a:lnTo>
                  <a:lnTo>
                    <a:pt x="35" y="90"/>
                  </a:lnTo>
                  <a:lnTo>
                    <a:pt x="41" y="90"/>
                  </a:lnTo>
                  <a:lnTo>
                    <a:pt x="45" y="88"/>
                  </a:lnTo>
                  <a:lnTo>
                    <a:pt x="48" y="84"/>
                  </a:lnTo>
                  <a:lnTo>
                    <a:pt x="49" y="78"/>
                  </a:lnTo>
                  <a:lnTo>
                    <a:pt x="49" y="14"/>
                  </a:lnTo>
                  <a:lnTo>
                    <a:pt x="49" y="14"/>
                  </a:lnTo>
                  <a:lnTo>
                    <a:pt x="48" y="8"/>
                  </a:lnTo>
                  <a:lnTo>
                    <a:pt x="45" y="4"/>
                  </a:lnTo>
                  <a:lnTo>
                    <a:pt x="41" y="2"/>
                  </a:lnTo>
                  <a:lnTo>
                    <a:pt x="35"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323">
              <a:extLst>
                <a:ext uri="{FF2B5EF4-FFF2-40B4-BE49-F238E27FC236}">
                  <a16:creationId xmlns:a16="http://schemas.microsoft.com/office/drawing/2014/main" id="{546F4104-BAE5-4BD8-9E0E-F1520C897CE2}"/>
                </a:ext>
              </a:extLst>
            </p:cNvPr>
            <p:cNvSpPr>
              <a:spLocks/>
            </p:cNvSpPr>
            <p:nvPr/>
          </p:nvSpPr>
          <p:spPr bwMode="auto">
            <a:xfrm>
              <a:off x="5610565" y="5223664"/>
              <a:ext cx="45110" cy="50522"/>
            </a:xfrm>
            <a:custGeom>
              <a:avLst/>
              <a:gdLst>
                <a:gd name="T0" fmla="*/ 14 w 49"/>
                <a:gd name="T1" fmla="*/ 0 h 57"/>
                <a:gd name="T2" fmla="*/ 14 w 49"/>
                <a:gd name="T3" fmla="*/ 0 h 57"/>
                <a:gd name="T4" fmla="*/ 9 w 49"/>
                <a:gd name="T5" fmla="*/ 1 h 57"/>
                <a:gd name="T6" fmla="*/ 4 w 49"/>
                <a:gd name="T7" fmla="*/ 4 h 57"/>
                <a:gd name="T8" fmla="*/ 2 w 49"/>
                <a:gd name="T9" fmla="*/ 8 h 57"/>
                <a:gd name="T10" fmla="*/ 0 w 49"/>
                <a:gd name="T11" fmla="*/ 14 h 57"/>
                <a:gd name="T12" fmla="*/ 0 w 49"/>
                <a:gd name="T13" fmla="*/ 45 h 57"/>
                <a:gd name="T14" fmla="*/ 0 w 49"/>
                <a:gd name="T15" fmla="*/ 45 h 57"/>
                <a:gd name="T16" fmla="*/ 2 w 49"/>
                <a:gd name="T17" fmla="*/ 51 h 57"/>
                <a:gd name="T18" fmla="*/ 4 w 49"/>
                <a:gd name="T19" fmla="*/ 55 h 57"/>
                <a:gd name="T20" fmla="*/ 9 w 49"/>
                <a:gd name="T21" fmla="*/ 57 h 57"/>
                <a:gd name="T22" fmla="*/ 14 w 49"/>
                <a:gd name="T23" fmla="*/ 57 h 57"/>
                <a:gd name="T24" fmla="*/ 36 w 49"/>
                <a:gd name="T25" fmla="*/ 57 h 57"/>
                <a:gd name="T26" fmla="*/ 36 w 49"/>
                <a:gd name="T27" fmla="*/ 57 h 57"/>
                <a:gd name="T28" fmla="*/ 41 w 49"/>
                <a:gd name="T29" fmla="*/ 57 h 57"/>
                <a:gd name="T30" fmla="*/ 45 w 49"/>
                <a:gd name="T31" fmla="*/ 55 h 57"/>
                <a:gd name="T32" fmla="*/ 48 w 49"/>
                <a:gd name="T33" fmla="*/ 51 h 57"/>
                <a:gd name="T34" fmla="*/ 49 w 49"/>
                <a:gd name="T35" fmla="*/ 45 h 57"/>
                <a:gd name="T36" fmla="*/ 49 w 49"/>
                <a:gd name="T37" fmla="*/ 14 h 57"/>
                <a:gd name="T38" fmla="*/ 49 w 49"/>
                <a:gd name="T39" fmla="*/ 14 h 57"/>
                <a:gd name="T40" fmla="*/ 48 w 49"/>
                <a:gd name="T41" fmla="*/ 8 h 57"/>
                <a:gd name="T42" fmla="*/ 45 w 49"/>
                <a:gd name="T43" fmla="*/ 4 h 57"/>
                <a:gd name="T44" fmla="*/ 41 w 49"/>
                <a:gd name="T45" fmla="*/ 1 h 57"/>
                <a:gd name="T46" fmla="*/ 36 w 49"/>
                <a:gd name="T47" fmla="*/ 0 h 57"/>
                <a:gd name="T48" fmla="*/ 14 w 49"/>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7">
                  <a:moveTo>
                    <a:pt x="14" y="0"/>
                  </a:moveTo>
                  <a:lnTo>
                    <a:pt x="14" y="0"/>
                  </a:lnTo>
                  <a:lnTo>
                    <a:pt x="9" y="1"/>
                  </a:lnTo>
                  <a:lnTo>
                    <a:pt x="4" y="4"/>
                  </a:lnTo>
                  <a:lnTo>
                    <a:pt x="2" y="8"/>
                  </a:lnTo>
                  <a:lnTo>
                    <a:pt x="0" y="14"/>
                  </a:lnTo>
                  <a:lnTo>
                    <a:pt x="0" y="45"/>
                  </a:lnTo>
                  <a:lnTo>
                    <a:pt x="0" y="45"/>
                  </a:lnTo>
                  <a:lnTo>
                    <a:pt x="2" y="51"/>
                  </a:lnTo>
                  <a:lnTo>
                    <a:pt x="4" y="55"/>
                  </a:lnTo>
                  <a:lnTo>
                    <a:pt x="9" y="57"/>
                  </a:lnTo>
                  <a:lnTo>
                    <a:pt x="14" y="57"/>
                  </a:lnTo>
                  <a:lnTo>
                    <a:pt x="36" y="57"/>
                  </a:lnTo>
                  <a:lnTo>
                    <a:pt x="36" y="57"/>
                  </a:lnTo>
                  <a:lnTo>
                    <a:pt x="41" y="57"/>
                  </a:lnTo>
                  <a:lnTo>
                    <a:pt x="45" y="55"/>
                  </a:lnTo>
                  <a:lnTo>
                    <a:pt x="48" y="51"/>
                  </a:lnTo>
                  <a:lnTo>
                    <a:pt x="49" y="45"/>
                  </a:lnTo>
                  <a:lnTo>
                    <a:pt x="49" y="14"/>
                  </a:lnTo>
                  <a:lnTo>
                    <a:pt x="49" y="14"/>
                  </a:lnTo>
                  <a:lnTo>
                    <a:pt x="48" y="8"/>
                  </a:lnTo>
                  <a:lnTo>
                    <a:pt x="45" y="4"/>
                  </a:lnTo>
                  <a:lnTo>
                    <a:pt x="41" y="1"/>
                  </a:lnTo>
                  <a:lnTo>
                    <a:pt x="36"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24">
              <a:extLst>
                <a:ext uri="{FF2B5EF4-FFF2-40B4-BE49-F238E27FC236}">
                  <a16:creationId xmlns:a16="http://schemas.microsoft.com/office/drawing/2014/main" id="{67FB92E5-62C8-4026-A2F5-9D12AE29CD59}"/>
                </a:ext>
              </a:extLst>
            </p:cNvPr>
            <p:cNvSpPr>
              <a:spLocks/>
            </p:cNvSpPr>
            <p:nvPr/>
          </p:nvSpPr>
          <p:spPr bwMode="auto">
            <a:xfrm>
              <a:off x="5679131" y="5158706"/>
              <a:ext cx="45110" cy="115479"/>
            </a:xfrm>
            <a:custGeom>
              <a:avLst/>
              <a:gdLst>
                <a:gd name="T0" fmla="*/ 35 w 49"/>
                <a:gd name="T1" fmla="*/ 0 h 128"/>
                <a:gd name="T2" fmla="*/ 13 w 49"/>
                <a:gd name="T3" fmla="*/ 0 h 128"/>
                <a:gd name="T4" fmla="*/ 13 w 49"/>
                <a:gd name="T5" fmla="*/ 0 h 128"/>
                <a:gd name="T6" fmla="*/ 8 w 49"/>
                <a:gd name="T7" fmla="*/ 1 h 128"/>
                <a:gd name="T8" fmla="*/ 4 w 49"/>
                <a:gd name="T9" fmla="*/ 4 h 128"/>
                <a:gd name="T10" fmla="*/ 1 w 49"/>
                <a:gd name="T11" fmla="*/ 8 h 128"/>
                <a:gd name="T12" fmla="*/ 0 w 49"/>
                <a:gd name="T13" fmla="*/ 14 h 128"/>
                <a:gd name="T14" fmla="*/ 0 w 49"/>
                <a:gd name="T15" fmla="*/ 116 h 128"/>
                <a:gd name="T16" fmla="*/ 0 w 49"/>
                <a:gd name="T17" fmla="*/ 116 h 128"/>
                <a:gd name="T18" fmla="*/ 1 w 49"/>
                <a:gd name="T19" fmla="*/ 122 h 128"/>
                <a:gd name="T20" fmla="*/ 4 w 49"/>
                <a:gd name="T21" fmla="*/ 126 h 128"/>
                <a:gd name="T22" fmla="*/ 8 w 49"/>
                <a:gd name="T23" fmla="*/ 128 h 128"/>
                <a:gd name="T24" fmla="*/ 13 w 49"/>
                <a:gd name="T25" fmla="*/ 128 h 128"/>
                <a:gd name="T26" fmla="*/ 35 w 49"/>
                <a:gd name="T27" fmla="*/ 128 h 128"/>
                <a:gd name="T28" fmla="*/ 35 w 49"/>
                <a:gd name="T29" fmla="*/ 128 h 128"/>
                <a:gd name="T30" fmla="*/ 41 w 49"/>
                <a:gd name="T31" fmla="*/ 128 h 128"/>
                <a:gd name="T32" fmla="*/ 45 w 49"/>
                <a:gd name="T33" fmla="*/ 126 h 128"/>
                <a:gd name="T34" fmla="*/ 48 w 49"/>
                <a:gd name="T35" fmla="*/ 122 h 128"/>
                <a:gd name="T36" fmla="*/ 49 w 49"/>
                <a:gd name="T37" fmla="*/ 116 h 128"/>
                <a:gd name="T38" fmla="*/ 49 w 49"/>
                <a:gd name="T39" fmla="*/ 14 h 128"/>
                <a:gd name="T40" fmla="*/ 49 w 49"/>
                <a:gd name="T41" fmla="*/ 14 h 128"/>
                <a:gd name="T42" fmla="*/ 48 w 49"/>
                <a:gd name="T43" fmla="*/ 8 h 128"/>
                <a:gd name="T44" fmla="*/ 45 w 49"/>
                <a:gd name="T45" fmla="*/ 4 h 128"/>
                <a:gd name="T46" fmla="*/ 41 w 49"/>
                <a:gd name="T47" fmla="*/ 1 h 128"/>
                <a:gd name="T48" fmla="*/ 35 w 49"/>
                <a:gd name="T49" fmla="*/ 0 h 128"/>
                <a:gd name="T50" fmla="*/ 35 w 49"/>
                <a:gd name="T5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128">
                  <a:moveTo>
                    <a:pt x="35" y="0"/>
                  </a:moveTo>
                  <a:lnTo>
                    <a:pt x="13" y="0"/>
                  </a:lnTo>
                  <a:lnTo>
                    <a:pt x="13" y="0"/>
                  </a:lnTo>
                  <a:lnTo>
                    <a:pt x="8" y="1"/>
                  </a:lnTo>
                  <a:lnTo>
                    <a:pt x="4" y="4"/>
                  </a:lnTo>
                  <a:lnTo>
                    <a:pt x="1" y="8"/>
                  </a:lnTo>
                  <a:lnTo>
                    <a:pt x="0" y="14"/>
                  </a:lnTo>
                  <a:lnTo>
                    <a:pt x="0" y="116"/>
                  </a:lnTo>
                  <a:lnTo>
                    <a:pt x="0" y="116"/>
                  </a:lnTo>
                  <a:lnTo>
                    <a:pt x="1" y="122"/>
                  </a:lnTo>
                  <a:lnTo>
                    <a:pt x="4" y="126"/>
                  </a:lnTo>
                  <a:lnTo>
                    <a:pt x="8" y="128"/>
                  </a:lnTo>
                  <a:lnTo>
                    <a:pt x="13" y="128"/>
                  </a:lnTo>
                  <a:lnTo>
                    <a:pt x="35" y="128"/>
                  </a:lnTo>
                  <a:lnTo>
                    <a:pt x="35" y="128"/>
                  </a:lnTo>
                  <a:lnTo>
                    <a:pt x="41" y="128"/>
                  </a:lnTo>
                  <a:lnTo>
                    <a:pt x="45" y="126"/>
                  </a:lnTo>
                  <a:lnTo>
                    <a:pt x="48" y="122"/>
                  </a:lnTo>
                  <a:lnTo>
                    <a:pt x="49" y="116"/>
                  </a:lnTo>
                  <a:lnTo>
                    <a:pt x="49" y="14"/>
                  </a:lnTo>
                  <a:lnTo>
                    <a:pt x="49" y="14"/>
                  </a:lnTo>
                  <a:lnTo>
                    <a:pt x="48" y="8"/>
                  </a:lnTo>
                  <a:lnTo>
                    <a:pt x="45" y="4"/>
                  </a:lnTo>
                  <a:lnTo>
                    <a:pt x="41" y="1"/>
                  </a:lnTo>
                  <a:lnTo>
                    <a:pt x="35" y="0"/>
                  </a:ln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25">
              <a:extLst>
                <a:ext uri="{FF2B5EF4-FFF2-40B4-BE49-F238E27FC236}">
                  <a16:creationId xmlns:a16="http://schemas.microsoft.com/office/drawing/2014/main" id="{02DA0CD1-6D43-4601-B802-28EB994F63BB}"/>
                </a:ext>
              </a:extLst>
            </p:cNvPr>
            <p:cNvSpPr>
              <a:spLocks/>
            </p:cNvSpPr>
            <p:nvPr/>
          </p:nvSpPr>
          <p:spPr bwMode="auto">
            <a:xfrm>
              <a:off x="5513129" y="5292229"/>
              <a:ext cx="245393" cy="19849"/>
            </a:xfrm>
            <a:custGeom>
              <a:avLst/>
              <a:gdLst>
                <a:gd name="T0" fmla="*/ 262 w 273"/>
                <a:gd name="T1" fmla="*/ 0 h 22"/>
                <a:gd name="T2" fmla="*/ 11 w 273"/>
                <a:gd name="T3" fmla="*/ 0 h 22"/>
                <a:gd name="T4" fmla="*/ 11 w 273"/>
                <a:gd name="T5" fmla="*/ 0 h 22"/>
                <a:gd name="T6" fmla="*/ 7 w 273"/>
                <a:gd name="T7" fmla="*/ 0 h 22"/>
                <a:gd name="T8" fmla="*/ 3 w 273"/>
                <a:gd name="T9" fmla="*/ 3 h 22"/>
                <a:gd name="T10" fmla="*/ 1 w 273"/>
                <a:gd name="T11" fmla="*/ 6 h 22"/>
                <a:gd name="T12" fmla="*/ 0 w 273"/>
                <a:gd name="T13" fmla="*/ 11 h 22"/>
                <a:gd name="T14" fmla="*/ 0 w 273"/>
                <a:gd name="T15" fmla="*/ 11 h 22"/>
                <a:gd name="T16" fmla="*/ 0 w 273"/>
                <a:gd name="T17" fmla="*/ 11 h 22"/>
                <a:gd name="T18" fmla="*/ 1 w 273"/>
                <a:gd name="T19" fmla="*/ 15 h 22"/>
                <a:gd name="T20" fmla="*/ 3 w 273"/>
                <a:gd name="T21" fmla="*/ 20 h 22"/>
                <a:gd name="T22" fmla="*/ 7 w 273"/>
                <a:gd name="T23" fmla="*/ 22 h 22"/>
                <a:gd name="T24" fmla="*/ 11 w 273"/>
                <a:gd name="T25" fmla="*/ 22 h 22"/>
                <a:gd name="T26" fmla="*/ 262 w 273"/>
                <a:gd name="T27" fmla="*/ 22 h 22"/>
                <a:gd name="T28" fmla="*/ 262 w 273"/>
                <a:gd name="T29" fmla="*/ 22 h 22"/>
                <a:gd name="T30" fmla="*/ 266 w 273"/>
                <a:gd name="T31" fmla="*/ 22 h 22"/>
                <a:gd name="T32" fmla="*/ 269 w 273"/>
                <a:gd name="T33" fmla="*/ 20 h 22"/>
                <a:gd name="T34" fmla="*/ 272 w 273"/>
                <a:gd name="T35" fmla="*/ 15 h 22"/>
                <a:gd name="T36" fmla="*/ 273 w 273"/>
                <a:gd name="T37" fmla="*/ 11 h 22"/>
                <a:gd name="T38" fmla="*/ 273 w 273"/>
                <a:gd name="T39" fmla="*/ 11 h 22"/>
                <a:gd name="T40" fmla="*/ 273 w 273"/>
                <a:gd name="T41" fmla="*/ 11 h 22"/>
                <a:gd name="T42" fmla="*/ 272 w 273"/>
                <a:gd name="T43" fmla="*/ 6 h 22"/>
                <a:gd name="T44" fmla="*/ 269 w 273"/>
                <a:gd name="T45" fmla="*/ 3 h 22"/>
                <a:gd name="T46" fmla="*/ 266 w 273"/>
                <a:gd name="T47" fmla="*/ 0 h 22"/>
                <a:gd name="T48" fmla="*/ 262 w 273"/>
                <a:gd name="T49" fmla="*/ 0 h 22"/>
                <a:gd name="T50" fmla="*/ 262 w 273"/>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3" h="22">
                  <a:moveTo>
                    <a:pt x="262" y="0"/>
                  </a:moveTo>
                  <a:lnTo>
                    <a:pt x="11" y="0"/>
                  </a:lnTo>
                  <a:lnTo>
                    <a:pt x="11" y="0"/>
                  </a:lnTo>
                  <a:lnTo>
                    <a:pt x="7" y="0"/>
                  </a:lnTo>
                  <a:lnTo>
                    <a:pt x="3" y="3"/>
                  </a:lnTo>
                  <a:lnTo>
                    <a:pt x="1" y="6"/>
                  </a:lnTo>
                  <a:lnTo>
                    <a:pt x="0" y="11"/>
                  </a:lnTo>
                  <a:lnTo>
                    <a:pt x="0" y="11"/>
                  </a:lnTo>
                  <a:lnTo>
                    <a:pt x="0" y="11"/>
                  </a:lnTo>
                  <a:lnTo>
                    <a:pt x="1" y="15"/>
                  </a:lnTo>
                  <a:lnTo>
                    <a:pt x="3" y="20"/>
                  </a:lnTo>
                  <a:lnTo>
                    <a:pt x="7" y="22"/>
                  </a:lnTo>
                  <a:lnTo>
                    <a:pt x="11" y="22"/>
                  </a:lnTo>
                  <a:lnTo>
                    <a:pt x="262" y="22"/>
                  </a:lnTo>
                  <a:lnTo>
                    <a:pt x="262" y="22"/>
                  </a:lnTo>
                  <a:lnTo>
                    <a:pt x="266" y="22"/>
                  </a:lnTo>
                  <a:lnTo>
                    <a:pt x="269" y="20"/>
                  </a:lnTo>
                  <a:lnTo>
                    <a:pt x="272" y="15"/>
                  </a:lnTo>
                  <a:lnTo>
                    <a:pt x="273" y="11"/>
                  </a:lnTo>
                  <a:lnTo>
                    <a:pt x="273" y="11"/>
                  </a:lnTo>
                  <a:lnTo>
                    <a:pt x="273" y="11"/>
                  </a:lnTo>
                  <a:lnTo>
                    <a:pt x="272" y="6"/>
                  </a:lnTo>
                  <a:lnTo>
                    <a:pt x="269" y="3"/>
                  </a:lnTo>
                  <a:lnTo>
                    <a:pt x="266" y="0"/>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326">
              <a:extLst>
                <a:ext uri="{FF2B5EF4-FFF2-40B4-BE49-F238E27FC236}">
                  <a16:creationId xmlns:a16="http://schemas.microsoft.com/office/drawing/2014/main" id="{92E9B323-7701-44F4-829B-1ACE9C3B8007}"/>
                </a:ext>
              </a:extLst>
            </p:cNvPr>
            <p:cNvSpPr>
              <a:spLocks/>
            </p:cNvSpPr>
            <p:nvPr/>
          </p:nvSpPr>
          <p:spPr bwMode="auto">
            <a:xfrm>
              <a:off x="5529368" y="5082923"/>
              <a:ext cx="203894" cy="95632"/>
            </a:xfrm>
            <a:custGeom>
              <a:avLst/>
              <a:gdLst>
                <a:gd name="T0" fmla="*/ 10 w 227"/>
                <a:gd name="T1" fmla="*/ 93 h 107"/>
                <a:gd name="T2" fmla="*/ 38 w 227"/>
                <a:gd name="T3" fmla="*/ 66 h 107"/>
                <a:gd name="T4" fmla="*/ 112 w 227"/>
                <a:gd name="T5" fmla="*/ 106 h 107"/>
                <a:gd name="T6" fmla="*/ 112 w 227"/>
                <a:gd name="T7" fmla="*/ 106 h 107"/>
                <a:gd name="T8" fmla="*/ 114 w 227"/>
                <a:gd name="T9" fmla="*/ 107 h 107"/>
                <a:gd name="T10" fmla="*/ 114 w 227"/>
                <a:gd name="T11" fmla="*/ 107 h 107"/>
                <a:gd name="T12" fmla="*/ 118 w 227"/>
                <a:gd name="T13" fmla="*/ 106 h 107"/>
                <a:gd name="T14" fmla="*/ 202 w 227"/>
                <a:gd name="T15" fmla="*/ 30 h 107"/>
                <a:gd name="T16" fmla="*/ 210 w 227"/>
                <a:gd name="T17" fmla="*/ 39 h 107"/>
                <a:gd name="T18" fmla="*/ 210 w 227"/>
                <a:gd name="T19" fmla="*/ 39 h 107"/>
                <a:gd name="T20" fmla="*/ 210 w 227"/>
                <a:gd name="T21" fmla="*/ 39 h 107"/>
                <a:gd name="T22" fmla="*/ 210 w 227"/>
                <a:gd name="T23" fmla="*/ 39 h 107"/>
                <a:gd name="T24" fmla="*/ 213 w 227"/>
                <a:gd name="T25" fmla="*/ 39 h 107"/>
                <a:gd name="T26" fmla="*/ 213 w 227"/>
                <a:gd name="T27" fmla="*/ 39 h 107"/>
                <a:gd name="T28" fmla="*/ 215 w 227"/>
                <a:gd name="T29" fmla="*/ 35 h 107"/>
                <a:gd name="T30" fmla="*/ 215 w 227"/>
                <a:gd name="T31" fmla="*/ 35 h 107"/>
                <a:gd name="T32" fmla="*/ 227 w 227"/>
                <a:gd name="T33" fmla="*/ 3 h 107"/>
                <a:gd name="T34" fmla="*/ 227 w 227"/>
                <a:gd name="T35" fmla="*/ 3 h 107"/>
                <a:gd name="T36" fmla="*/ 227 w 227"/>
                <a:gd name="T37" fmla="*/ 0 h 107"/>
                <a:gd name="T38" fmla="*/ 227 w 227"/>
                <a:gd name="T39" fmla="*/ 0 h 107"/>
                <a:gd name="T40" fmla="*/ 224 w 227"/>
                <a:gd name="T41" fmla="*/ 0 h 107"/>
                <a:gd name="T42" fmla="*/ 224 w 227"/>
                <a:gd name="T43" fmla="*/ 0 h 107"/>
                <a:gd name="T44" fmla="*/ 224 w 227"/>
                <a:gd name="T45" fmla="*/ 0 h 107"/>
                <a:gd name="T46" fmla="*/ 191 w 227"/>
                <a:gd name="T47" fmla="*/ 13 h 107"/>
                <a:gd name="T48" fmla="*/ 191 w 227"/>
                <a:gd name="T49" fmla="*/ 13 h 107"/>
                <a:gd name="T50" fmla="*/ 189 w 227"/>
                <a:gd name="T51" fmla="*/ 14 h 107"/>
                <a:gd name="T52" fmla="*/ 189 w 227"/>
                <a:gd name="T53" fmla="*/ 14 h 107"/>
                <a:gd name="T54" fmla="*/ 187 w 227"/>
                <a:gd name="T55" fmla="*/ 15 h 107"/>
                <a:gd name="T56" fmla="*/ 187 w 227"/>
                <a:gd name="T57" fmla="*/ 17 h 107"/>
                <a:gd name="T58" fmla="*/ 187 w 227"/>
                <a:gd name="T59" fmla="*/ 17 h 107"/>
                <a:gd name="T60" fmla="*/ 189 w 227"/>
                <a:gd name="T61" fmla="*/ 18 h 107"/>
                <a:gd name="T62" fmla="*/ 194 w 227"/>
                <a:gd name="T63" fmla="*/ 24 h 107"/>
                <a:gd name="T64" fmla="*/ 114 w 227"/>
                <a:gd name="T65" fmla="*/ 95 h 107"/>
                <a:gd name="T66" fmla="*/ 40 w 227"/>
                <a:gd name="T67" fmla="*/ 55 h 107"/>
                <a:gd name="T68" fmla="*/ 40 w 227"/>
                <a:gd name="T69" fmla="*/ 55 h 107"/>
                <a:gd name="T70" fmla="*/ 36 w 227"/>
                <a:gd name="T71" fmla="*/ 54 h 107"/>
                <a:gd name="T72" fmla="*/ 33 w 227"/>
                <a:gd name="T73" fmla="*/ 55 h 107"/>
                <a:gd name="T74" fmla="*/ 3 w 227"/>
                <a:gd name="T75" fmla="*/ 85 h 107"/>
                <a:gd name="T76" fmla="*/ 3 w 227"/>
                <a:gd name="T77" fmla="*/ 85 h 107"/>
                <a:gd name="T78" fmla="*/ 2 w 227"/>
                <a:gd name="T79" fmla="*/ 88 h 107"/>
                <a:gd name="T80" fmla="*/ 0 w 227"/>
                <a:gd name="T81" fmla="*/ 89 h 107"/>
                <a:gd name="T82" fmla="*/ 2 w 227"/>
                <a:gd name="T83" fmla="*/ 92 h 107"/>
                <a:gd name="T84" fmla="*/ 2 w 227"/>
                <a:gd name="T85" fmla="*/ 93 h 107"/>
                <a:gd name="T86" fmla="*/ 2 w 227"/>
                <a:gd name="T87" fmla="*/ 93 h 107"/>
                <a:gd name="T88" fmla="*/ 4 w 227"/>
                <a:gd name="T89" fmla="*/ 95 h 107"/>
                <a:gd name="T90" fmla="*/ 6 w 227"/>
                <a:gd name="T91" fmla="*/ 95 h 107"/>
                <a:gd name="T92" fmla="*/ 8 w 227"/>
                <a:gd name="T93" fmla="*/ 95 h 107"/>
                <a:gd name="T94" fmla="*/ 10 w 227"/>
                <a:gd name="T95" fmla="*/ 93 h 107"/>
                <a:gd name="T96" fmla="*/ 10 w 227"/>
                <a:gd name="T97" fmla="*/ 9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7" h="107">
                  <a:moveTo>
                    <a:pt x="10" y="93"/>
                  </a:moveTo>
                  <a:lnTo>
                    <a:pt x="38" y="66"/>
                  </a:lnTo>
                  <a:lnTo>
                    <a:pt x="112" y="106"/>
                  </a:lnTo>
                  <a:lnTo>
                    <a:pt x="112" y="106"/>
                  </a:lnTo>
                  <a:lnTo>
                    <a:pt x="114" y="107"/>
                  </a:lnTo>
                  <a:lnTo>
                    <a:pt x="114" y="107"/>
                  </a:lnTo>
                  <a:lnTo>
                    <a:pt x="118" y="106"/>
                  </a:lnTo>
                  <a:lnTo>
                    <a:pt x="202" y="30"/>
                  </a:lnTo>
                  <a:lnTo>
                    <a:pt x="210" y="39"/>
                  </a:lnTo>
                  <a:lnTo>
                    <a:pt x="210" y="39"/>
                  </a:lnTo>
                  <a:lnTo>
                    <a:pt x="210" y="39"/>
                  </a:lnTo>
                  <a:lnTo>
                    <a:pt x="210" y="39"/>
                  </a:lnTo>
                  <a:lnTo>
                    <a:pt x="213" y="39"/>
                  </a:lnTo>
                  <a:lnTo>
                    <a:pt x="213" y="39"/>
                  </a:lnTo>
                  <a:lnTo>
                    <a:pt x="215" y="35"/>
                  </a:lnTo>
                  <a:lnTo>
                    <a:pt x="215" y="35"/>
                  </a:lnTo>
                  <a:lnTo>
                    <a:pt x="227" y="3"/>
                  </a:lnTo>
                  <a:lnTo>
                    <a:pt x="227" y="3"/>
                  </a:lnTo>
                  <a:lnTo>
                    <a:pt x="227" y="0"/>
                  </a:lnTo>
                  <a:lnTo>
                    <a:pt x="227" y="0"/>
                  </a:lnTo>
                  <a:lnTo>
                    <a:pt x="224" y="0"/>
                  </a:lnTo>
                  <a:lnTo>
                    <a:pt x="224" y="0"/>
                  </a:lnTo>
                  <a:lnTo>
                    <a:pt x="224" y="0"/>
                  </a:lnTo>
                  <a:lnTo>
                    <a:pt x="191" y="13"/>
                  </a:lnTo>
                  <a:lnTo>
                    <a:pt x="191" y="13"/>
                  </a:lnTo>
                  <a:lnTo>
                    <a:pt x="189" y="14"/>
                  </a:lnTo>
                  <a:lnTo>
                    <a:pt x="189" y="14"/>
                  </a:lnTo>
                  <a:lnTo>
                    <a:pt x="187" y="15"/>
                  </a:lnTo>
                  <a:lnTo>
                    <a:pt x="187" y="17"/>
                  </a:lnTo>
                  <a:lnTo>
                    <a:pt x="187" y="17"/>
                  </a:lnTo>
                  <a:lnTo>
                    <a:pt x="189" y="18"/>
                  </a:lnTo>
                  <a:lnTo>
                    <a:pt x="194" y="24"/>
                  </a:lnTo>
                  <a:lnTo>
                    <a:pt x="114" y="95"/>
                  </a:lnTo>
                  <a:lnTo>
                    <a:pt x="40" y="55"/>
                  </a:lnTo>
                  <a:lnTo>
                    <a:pt x="40" y="55"/>
                  </a:lnTo>
                  <a:lnTo>
                    <a:pt x="36" y="54"/>
                  </a:lnTo>
                  <a:lnTo>
                    <a:pt x="33" y="55"/>
                  </a:lnTo>
                  <a:lnTo>
                    <a:pt x="3" y="85"/>
                  </a:lnTo>
                  <a:lnTo>
                    <a:pt x="3" y="85"/>
                  </a:lnTo>
                  <a:lnTo>
                    <a:pt x="2" y="88"/>
                  </a:lnTo>
                  <a:lnTo>
                    <a:pt x="0" y="89"/>
                  </a:lnTo>
                  <a:lnTo>
                    <a:pt x="2" y="92"/>
                  </a:lnTo>
                  <a:lnTo>
                    <a:pt x="2" y="93"/>
                  </a:lnTo>
                  <a:lnTo>
                    <a:pt x="2" y="93"/>
                  </a:lnTo>
                  <a:lnTo>
                    <a:pt x="4" y="95"/>
                  </a:lnTo>
                  <a:lnTo>
                    <a:pt x="6" y="95"/>
                  </a:lnTo>
                  <a:lnTo>
                    <a:pt x="8" y="95"/>
                  </a:lnTo>
                  <a:lnTo>
                    <a:pt x="10" y="93"/>
                  </a:lnTo>
                  <a:lnTo>
                    <a:pt x="1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2" name="矩形 21">
            <a:extLst>
              <a:ext uri="{FF2B5EF4-FFF2-40B4-BE49-F238E27FC236}">
                <a16:creationId xmlns:a16="http://schemas.microsoft.com/office/drawing/2014/main" id="{7C920AAD-5A6B-492F-A62B-D0DFC6BE7FF4}"/>
              </a:ext>
            </a:extLst>
          </p:cNvPr>
          <p:cNvSpPr/>
          <p:nvPr/>
        </p:nvSpPr>
        <p:spPr>
          <a:xfrm>
            <a:off x="7046200" y="1603883"/>
            <a:ext cx="773829" cy="707670"/>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grpSp>
        <p:nvGrpSpPr>
          <p:cNvPr id="25" name="组合 24">
            <a:extLst>
              <a:ext uri="{FF2B5EF4-FFF2-40B4-BE49-F238E27FC236}">
                <a16:creationId xmlns:a16="http://schemas.microsoft.com/office/drawing/2014/main" id="{68E7B85A-50CB-4367-9F41-8C1D6CAE9BBA}"/>
              </a:ext>
            </a:extLst>
          </p:cNvPr>
          <p:cNvGrpSpPr/>
          <p:nvPr/>
        </p:nvGrpSpPr>
        <p:grpSpPr>
          <a:xfrm>
            <a:off x="7120952" y="1684695"/>
            <a:ext cx="624326" cy="583009"/>
            <a:chOff x="5513129" y="5082923"/>
            <a:chExt cx="245393" cy="229155"/>
          </a:xfrm>
          <a:solidFill>
            <a:schemeClr val="bg1"/>
          </a:solidFill>
        </p:grpSpPr>
        <p:sp>
          <p:nvSpPr>
            <p:cNvPr id="26" name="Freeform 322">
              <a:extLst>
                <a:ext uri="{FF2B5EF4-FFF2-40B4-BE49-F238E27FC236}">
                  <a16:creationId xmlns:a16="http://schemas.microsoft.com/office/drawing/2014/main" id="{BBB60642-A7E7-4E10-8874-E299DA306CBB}"/>
                </a:ext>
              </a:extLst>
            </p:cNvPr>
            <p:cNvSpPr>
              <a:spLocks/>
            </p:cNvSpPr>
            <p:nvPr/>
          </p:nvSpPr>
          <p:spPr bwMode="auto">
            <a:xfrm>
              <a:off x="5541999" y="5192989"/>
              <a:ext cx="45110" cy="81197"/>
            </a:xfrm>
            <a:custGeom>
              <a:avLst/>
              <a:gdLst>
                <a:gd name="T0" fmla="*/ 14 w 49"/>
                <a:gd name="T1" fmla="*/ 0 h 90"/>
                <a:gd name="T2" fmla="*/ 14 w 49"/>
                <a:gd name="T3" fmla="*/ 0 h 90"/>
                <a:gd name="T4" fmla="*/ 8 w 49"/>
                <a:gd name="T5" fmla="*/ 2 h 90"/>
                <a:gd name="T6" fmla="*/ 4 w 49"/>
                <a:gd name="T7" fmla="*/ 4 h 90"/>
                <a:gd name="T8" fmla="*/ 1 w 49"/>
                <a:gd name="T9" fmla="*/ 8 h 90"/>
                <a:gd name="T10" fmla="*/ 0 w 49"/>
                <a:gd name="T11" fmla="*/ 14 h 90"/>
                <a:gd name="T12" fmla="*/ 0 w 49"/>
                <a:gd name="T13" fmla="*/ 78 h 90"/>
                <a:gd name="T14" fmla="*/ 0 w 49"/>
                <a:gd name="T15" fmla="*/ 78 h 90"/>
                <a:gd name="T16" fmla="*/ 1 w 49"/>
                <a:gd name="T17" fmla="*/ 84 h 90"/>
                <a:gd name="T18" fmla="*/ 4 w 49"/>
                <a:gd name="T19" fmla="*/ 88 h 90"/>
                <a:gd name="T20" fmla="*/ 8 w 49"/>
                <a:gd name="T21" fmla="*/ 90 h 90"/>
                <a:gd name="T22" fmla="*/ 14 w 49"/>
                <a:gd name="T23" fmla="*/ 90 h 90"/>
                <a:gd name="T24" fmla="*/ 35 w 49"/>
                <a:gd name="T25" fmla="*/ 90 h 90"/>
                <a:gd name="T26" fmla="*/ 35 w 49"/>
                <a:gd name="T27" fmla="*/ 90 h 90"/>
                <a:gd name="T28" fmla="*/ 41 w 49"/>
                <a:gd name="T29" fmla="*/ 90 h 90"/>
                <a:gd name="T30" fmla="*/ 45 w 49"/>
                <a:gd name="T31" fmla="*/ 88 h 90"/>
                <a:gd name="T32" fmla="*/ 48 w 49"/>
                <a:gd name="T33" fmla="*/ 84 h 90"/>
                <a:gd name="T34" fmla="*/ 49 w 49"/>
                <a:gd name="T35" fmla="*/ 78 h 90"/>
                <a:gd name="T36" fmla="*/ 49 w 49"/>
                <a:gd name="T37" fmla="*/ 14 h 90"/>
                <a:gd name="T38" fmla="*/ 49 w 49"/>
                <a:gd name="T39" fmla="*/ 14 h 90"/>
                <a:gd name="T40" fmla="*/ 48 w 49"/>
                <a:gd name="T41" fmla="*/ 8 h 90"/>
                <a:gd name="T42" fmla="*/ 45 w 49"/>
                <a:gd name="T43" fmla="*/ 4 h 90"/>
                <a:gd name="T44" fmla="*/ 41 w 49"/>
                <a:gd name="T45" fmla="*/ 2 h 90"/>
                <a:gd name="T46" fmla="*/ 35 w 49"/>
                <a:gd name="T47" fmla="*/ 0 h 90"/>
                <a:gd name="T48" fmla="*/ 14 w 49"/>
                <a:gd name="T4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90">
                  <a:moveTo>
                    <a:pt x="14" y="0"/>
                  </a:moveTo>
                  <a:lnTo>
                    <a:pt x="14" y="0"/>
                  </a:lnTo>
                  <a:lnTo>
                    <a:pt x="8" y="2"/>
                  </a:lnTo>
                  <a:lnTo>
                    <a:pt x="4" y="4"/>
                  </a:lnTo>
                  <a:lnTo>
                    <a:pt x="1" y="8"/>
                  </a:lnTo>
                  <a:lnTo>
                    <a:pt x="0" y="14"/>
                  </a:lnTo>
                  <a:lnTo>
                    <a:pt x="0" y="78"/>
                  </a:lnTo>
                  <a:lnTo>
                    <a:pt x="0" y="78"/>
                  </a:lnTo>
                  <a:lnTo>
                    <a:pt x="1" y="84"/>
                  </a:lnTo>
                  <a:lnTo>
                    <a:pt x="4" y="88"/>
                  </a:lnTo>
                  <a:lnTo>
                    <a:pt x="8" y="90"/>
                  </a:lnTo>
                  <a:lnTo>
                    <a:pt x="14" y="90"/>
                  </a:lnTo>
                  <a:lnTo>
                    <a:pt x="35" y="90"/>
                  </a:lnTo>
                  <a:lnTo>
                    <a:pt x="35" y="90"/>
                  </a:lnTo>
                  <a:lnTo>
                    <a:pt x="41" y="90"/>
                  </a:lnTo>
                  <a:lnTo>
                    <a:pt x="45" y="88"/>
                  </a:lnTo>
                  <a:lnTo>
                    <a:pt x="48" y="84"/>
                  </a:lnTo>
                  <a:lnTo>
                    <a:pt x="49" y="78"/>
                  </a:lnTo>
                  <a:lnTo>
                    <a:pt x="49" y="14"/>
                  </a:lnTo>
                  <a:lnTo>
                    <a:pt x="49" y="14"/>
                  </a:lnTo>
                  <a:lnTo>
                    <a:pt x="48" y="8"/>
                  </a:lnTo>
                  <a:lnTo>
                    <a:pt x="45" y="4"/>
                  </a:lnTo>
                  <a:lnTo>
                    <a:pt x="41" y="2"/>
                  </a:lnTo>
                  <a:lnTo>
                    <a:pt x="35"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323">
              <a:extLst>
                <a:ext uri="{FF2B5EF4-FFF2-40B4-BE49-F238E27FC236}">
                  <a16:creationId xmlns:a16="http://schemas.microsoft.com/office/drawing/2014/main" id="{A29B2C81-0283-48DB-8AE9-C7963BC6EE63}"/>
                </a:ext>
              </a:extLst>
            </p:cNvPr>
            <p:cNvSpPr>
              <a:spLocks/>
            </p:cNvSpPr>
            <p:nvPr/>
          </p:nvSpPr>
          <p:spPr bwMode="auto">
            <a:xfrm>
              <a:off x="5610565" y="5223664"/>
              <a:ext cx="45110" cy="50522"/>
            </a:xfrm>
            <a:custGeom>
              <a:avLst/>
              <a:gdLst>
                <a:gd name="T0" fmla="*/ 14 w 49"/>
                <a:gd name="T1" fmla="*/ 0 h 57"/>
                <a:gd name="T2" fmla="*/ 14 w 49"/>
                <a:gd name="T3" fmla="*/ 0 h 57"/>
                <a:gd name="T4" fmla="*/ 9 w 49"/>
                <a:gd name="T5" fmla="*/ 1 h 57"/>
                <a:gd name="T6" fmla="*/ 4 w 49"/>
                <a:gd name="T7" fmla="*/ 4 h 57"/>
                <a:gd name="T8" fmla="*/ 2 w 49"/>
                <a:gd name="T9" fmla="*/ 8 h 57"/>
                <a:gd name="T10" fmla="*/ 0 w 49"/>
                <a:gd name="T11" fmla="*/ 14 h 57"/>
                <a:gd name="T12" fmla="*/ 0 w 49"/>
                <a:gd name="T13" fmla="*/ 45 h 57"/>
                <a:gd name="T14" fmla="*/ 0 w 49"/>
                <a:gd name="T15" fmla="*/ 45 h 57"/>
                <a:gd name="T16" fmla="*/ 2 w 49"/>
                <a:gd name="T17" fmla="*/ 51 h 57"/>
                <a:gd name="T18" fmla="*/ 4 w 49"/>
                <a:gd name="T19" fmla="*/ 55 h 57"/>
                <a:gd name="T20" fmla="*/ 9 w 49"/>
                <a:gd name="T21" fmla="*/ 57 h 57"/>
                <a:gd name="T22" fmla="*/ 14 w 49"/>
                <a:gd name="T23" fmla="*/ 57 h 57"/>
                <a:gd name="T24" fmla="*/ 36 w 49"/>
                <a:gd name="T25" fmla="*/ 57 h 57"/>
                <a:gd name="T26" fmla="*/ 36 w 49"/>
                <a:gd name="T27" fmla="*/ 57 h 57"/>
                <a:gd name="T28" fmla="*/ 41 w 49"/>
                <a:gd name="T29" fmla="*/ 57 h 57"/>
                <a:gd name="T30" fmla="*/ 45 w 49"/>
                <a:gd name="T31" fmla="*/ 55 h 57"/>
                <a:gd name="T32" fmla="*/ 48 w 49"/>
                <a:gd name="T33" fmla="*/ 51 h 57"/>
                <a:gd name="T34" fmla="*/ 49 w 49"/>
                <a:gd name="T35" fmla="*/ 45 h 57"/>
                <a:gd name="T36" fmla="*/ 49 w 49"/>
                <a:gd name="T37" fmla="*/ 14 h 57"/>
                <a:gd name="T38" fmla="*/ 49 w 49"/>
                <a:gd name="T39" fmla="*/ 14 h 57"/>
                <a:gd name="T40" fmla="*/ 48 w 49"/>
                <a:gd name="T41" fmla="*/ 8 h 57"/>
                <a:gd name="T42" fmla="*/ 45 w 49"/>
                <a:gd name="T43" fmla="*/ 4 h 57"/>
                <a:gd name="T44" fmla="*/ 41 w 49"/>
                <a:gd name="T45" fmla="*/ 1 h 57"/>
                <a:gd name="T46" fmla="*/ 36 w 49"/>
                <a:gd name="T47" fmla="*/ 0 h 57"/>
                <a:gd name="T48" fmla="*/ 14 w 49"/>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7">
                  <a:moveTo>
                    <a:pt x="14" y="0"/>
                  </a:moveTo>
                  <a:lnTo>
                    <a:pt x="14" y="0"/>
                  </a:lnTo>
                  <a:lnTo>
                    <a:pt x="9" y="1"/>
                  </a:lnTo>
                  <a:lnTo>
                    <a:pt x="4" y="4"/>
                  </a:lnTo>
                  <a:lnTo>
                    <a:pt x="2" y="8"/>
                  </a:lnTo>
                  <a:lnTo>
                    <a:pt x="0" y="14"/>
                  </a:lnTo>
                  <a:lnTo>
                    <a:pt x="0" y="45"/>
                  </a:lnTo>
                  <a:lnTo>
                    <a:pt x="0" y="45"/>
                  </a:lnTo>
                  <a:lnTo>
                    <a:pt x="2" y="51"/>
                  </a:lnTo>
                  <a:lnTo>
                    <a:pt x="4" y="55"/>
                  </a:lnTo>
                  <a:lnTo>
                    <a:pt x="9" y="57"/>
                  </a:lnTo>
                  <a:lnTo>
                    <a:pt x="14" y="57"/>
                  </a:lnTo>
                  <a:lnTo>
                    <a:pt x="36" y="57"/>
                  </a:lnTo>
                  <a:lnTo>
                    <a:pt x="36" y="57"/>
                  </a:lnTo>
                  <a:lnTo>
                    <a:pt x="41" y="57"/>
                  </a:lnTo>
                  <a:lnTo>
                    <a:pt x="45" y="55"/>
                  </a:lnTo>
                  <a:lnTo>
                    <a:pt x="48" y="51"/>
                  </a:lnTo>
                  <a:lnTo>
                    <a:pt x="49" y="45"/>
                  </a:lnTo>
                  <a:lnTo>
                    <a:pt x="49" y="14"/>
                  </a:lnTo>
                  <a:lnTo>
                    <a:pt x="49" y="14"/>
                  </a:lnTo>
                  <a:lnTo>
                    <a:pt x="48" y="8"/>
                  </a:lnTo>
                  <a:lnTo>
                    <a:pt x="45" y="4"/>
                  </a:lnTo>
                  <a:lnTo>
                    <a:pt x="41" y="1"/>
                  </a:lnTo>
                  <a:lnTo>
                    <a:pt x="36"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324">
              <a:extLst>
                <a:ext uri="{FF2B5EF4-FFF2-40B4-BE49-F238E27FC236}">
                  <a16:creationId xmlns:a16="http://schemas.microsoft.com/office/drawing/2014/main" id="{F372864A-8B4A-490D-9E80-5D47BC69BCBB}"/>
                </a:ext>
              </a:extLst>
            </p:cNvPr>
            <p:cNvSpPr>
              <a:spLocks/>
            </p:cNvSpPr>
            <p:nvPr/>
          </p:nvSpPr>
          <p:spPr bwMode="auto">
            <a:xfrm>
              <a:off x="5679131" y="5158706"/>
              <a:ext cx="45110" cy="115479"/>
            </a:xfrm>
            <a:custGeom>
              <a:avLst/>
              <a:gdLst>
                <a:gd name="T0" fmla="*/ 35 w 49"/>
                <a:gd name="T1" fmla="*/ 0 h 128"/>
                <a:gd name="T2" fmla="*/ 13 w 49"/>
                <a:gd name="T3" fmla="*/ 0 h 128"/>
                <a:gd name="T4" fmla="*/ 13 w 49"/>
                <a:gd name="T5" fmla="*/ 0 h 128"/>
                <a:gd name="T6" fmla="*/ 8 w 49"/>
                <a:gd name="T7" fmla="*/ 1 h 128"/>
                <a:gd name="T8" fmla="*/ 4 w 49"/>
                <a:gd name="T9" fmla="*/ 4 h 128"/>
                <a:gd name="T10" fmla="*/ 1 w 49"/>
                <a:gd name="T11" fmla="*/ 8 h 128"/>
                <a:gd name="T12" fmla="*/ 0 w 49"/>
                <a:gd name="T13" fmla="*/ 14 h 128"/>
                <a:gd name="T14" fmla="*/ 0 w 49"/>
                <a:gd name="T15" fmla="*/ 116 h 128"/>
                <a:gd name="T16" fmla="*/ 0 w 49"/>
                <a:gd name="T17" fmla="*/ 116 h 128"/>
                <a:gd name="T18" fmla="*/ 1 w 49"/>
                <a:gd name="T19" fmla="*/ 122 h 128"/>
                <a:gd name="T20" fmla="*/ 4 w 49"/>
                <a:gd name="T21" fmla="*/ 126 h 128"/>
                <a:gd name="T22" fmla="*/ 8 w 49"/>
                <a:gd name="T23" fmla="*/ 128 h 128"/>
                <a:gd name="T24" fmla="*/ 13 w 49"/>
                <a:gd name="T25" fmla="*/ 128 h 128"/>
                <a:gd name="T26" fmla="*/ 35 w 49"/>
                <a:gd name="T27" fmla="*/ 128 h 128"/>
                <a:gd name="T28" fmla="*/ 35 w 49"/>
                <a:gd name="T29" fmla="*/ 128 h 128"/>
                <a:gd name="T30" fmla="*/ 41 w 49"/>
                <a:gd name="T31" fmla="*/ 128 h 128"/>
                <a:gd name="T32" fmla="*/ 45 w 49"/>
                <a:gd name="T33" fmla="*/ 126 h 128"/>
                <a:gd name="T34" fmla="*/ 48 w 49"/>
                <a:gd name="T35" fmla="*/ 122 h 128"/>
                <a:gd name="T36" fmla="*/ 49 w 49"/>
                <a:gd name="T37" fmla="*/ 116 h 128"/>
                <a:gd name="T38" fmla="*/ 49 w 49"/>
                <a:gd name="T39" fmla="*/ 14 h 128"/>
                <a:gd name="T40" fmla="*/ 49 w 49"/>
                <a:gd name="T41" fmla="*/ 14 h 128"/>
                <a:gd name="T42" fmla="*/ 48 w 49"/>
                <a:gd name="T43" fmla="*/ 8 h 128"/>
                <a:gd name="T44" fmla="*/ 45 w 49"/>
                <a:gd name="T45" fmla="*/ 4 h 128"/>
                <a:gd name="T46" fmla="*/ 41 w 49"/>
                <a:gd name="T47" fmla="*/ 1 h 128"/>
                <a:gd name="T48" fmla="*/ 35 w 49"/>
                <a:gd name="T49" fmla="*/ 0 h 128"/>
                <a:gd name="T50" fmla="*/ 35 w 49"/>
                <a:gd name="T5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128">
                  <a:moveTo>
                    <a:pt x="35" y="0"/>
                  </a:moveTo>
                  <a:lnTo>
                    <a:pt x="13" y="0"/>
                  </a:lnTo>
                  <a:lnTo>
                    <a:pt x="13" y="0"/>
                  </a:lnTo>
                  <a:lnTo>
                    <a:pt x="8" y="1"/>
                  </a:lnTo>
                  <a:lnTo>
                    <a:pt x="4" y="4"/>
                  </a:lnTo>
                  <a:lnTo>
                    <a:pt x="1" y="8"/>
                  </a:lnTo>
                  <a:lnTo>
                    <a:pt x="0" y="14"/>
                  </a:lnTo>
                  <a:lnTo>
                    <a:pt x="0" y="116"/>
                  </a:lnTo>
                  <a:lnTo>
                    <a:pt x="0" y="116"/>
                  </a:lnTo>
                  <a:lnTo>
                    <a:pt x="1" y="122"/>
                  </a:lnTo>
                  <a:lnTo>
                    <a:pt x="4" y="126"/>
                  </a:lnTo>
                  <a:lnTo>
                    <a:pt x="8" y="128"/>
                  </a:lnTo>
                  <a:lnTo>
                    <a:pt x="13" y="128"/>
                  </a:lnTo>
                  <a:lnTo>
                    <a:pt x="35" y="128"/>
                  </a:lnTo>
                  <a:lnTo>
                    <a:pt x="35" y="128"/>
                  </a:lnTo>
                  <a:lnTo>
                    <a:pt x="41" y="128"/>
                  </a:lnTo>
                  <a:lnTo>
                    <a:pt x="45" y="126"/>
                  </a:lnTo>
                  <a:lnTo>
                    <a:pt x="48" y="122"/>
                  </a:lnTo>
                  <a:lnTo>
                    <a:pt x="49" y="116"/>
                  </a:lnTo>
                  <a:lnTo>
                    <a:pt x="49" y="14"/>
                  </a:lnTo>
                  <a:lnTo>
                    <a:pt x="49" y="14"/>
                  </a:lnTo>
                  <a:lnTo>
                    <a:pt x="48" y="8"/>
                  </a:lnTo>
                  <a:lnTo>
                    <a:pt x="45" y="4"/>
                  </a:lnTo>
                  <a:lnTo>
                    <a:pt x="41" y="1"/>
                  </a:lnTo>
                  <a:lnTo>
                    <a:pt x="35" y="0"/>
                  </a:ln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25">
              <a:extLst>
                <a:ext uri="{FF2B5EF4-FFF2-40B4-BE49-F238E27FC236}">
                  <a16:creationId xmlns:a16="http://schemas.microsoft.com/office/drawing/2014/main" id="{C305B8B4-346D-4AEA-87F3-75A5885A66AC}"/>
                </a:ext>
              </a:extLst>
            </p:cNvPr>
            <p:cNvSpPr>
              <a:spLocks/>
            </p:cNvSpPr>
            <p:nvPr/>
          </p:nvSpPr>
          <p:spPr bwMode="auto">
            <a:xfrm>
              <a:off x="5513129" y="5292229"/>
              <a:ext cx="245393" cy="19849"/>
            </a:xfrm>
            <a:custGeom>
              <a:avLst/>
              <a:gdLst>
                <a:gd name="T0" fmla="*/ 262 w 273"/>
                <a:gd name="T1" fmla="*/ 0 h 22"/>
                <a:gd name="T2" fmla="*/ 11 w 273"/>
                <a:gd name="T3" fmla="*/ 0 h 22"/>
                <a:gd name="T4" fmla="*/ 11 w 273"/>
                <a:gd name="T5" fmla="*/ 0 h 22"/>
                <a:gd name="T6" fmla="*/ 7 w 273"/>
                <a:gd name="T7" fmla="*/ 0 h 22"/>
                <a:gd name="T8" fmla="*/ 3 w 273"/>
                <a:gd name="T9" fmla="*/ 3 h 22"/>
                <a:gd name="T10" fmla="*/ 1 w 273"/>
                <a:gd name="T11" fmla="*/ 6 h 22"/>
                <a:gd name="T12" fmla="*/ 0 w 273"/>
                <a:gd name="T13" fmla="*/ 11 h 22"/>
                <a:gd name="T14" fmla="*/ 0 w 273"/>
                <a:gd name="T15" fmla="*/ 11 h 22"/>
                <a:gd name="T16" fmla="*/ 0 w 273"/>
                <a:gd name="T17" fmla="*/ 11 h 22"/>
                <a:gd name="T18" fmla="*/ 1 w 273"/>
                <a:gd name="T19" fmla="*/ 15 h 22"/>
                <a:gd name="T20" fmla="*/ 3 w 273"/>
                <a:gd name="T21" fmla="*/ 20 h 22"/>
                <a:gd name="T22" fmla="*/ 7 w 273"/>
                <a:gd name="T23" fmla="*/ 22 h 22"/>
                <a:gd name="T24" fmla="*/ 11 w 273"/>
                <a:gd name="T25" fmla="*/ 22 h 22"/>
                <a:gd name="T26" fmla="*/ 262 w 273"/>
                <a:gd name="T27" fmla="*/ 22 h 22"/>
                <a:gd name="T28" fmla="*/ 262 w 273"/>
                <a:gd name="T29" fmla="*/ 22 h 22"/>
                <a:gd name="T30" fmla="*/ 266 w 273"/>
                <a:gd name="T31" fmla="*/ 22 h 22"/>
                <a:gd name="T32" fmla="*/ 269 w 273"/>
                <a:gd name="T33" fmla="*/ 20 h 22"/>
                <a:gd name="T34" fmla="*/ 272 w 273"/>
                <a:gd name="T35" fmla="*/ 15 h 22"/>
                <a:gd name="T36" fmla="*/ 273 w 273"/>
                <a:gd name="T37" fmla="*/ 11 h 22"/>
                <a:gd name="T38" fmla="*/ 273 w 273"/>
                <a:gd name="T39" fmla="*/ 11 h 22"/>
                <a:gd name="T40" fmla="*/ 273 w 273"/>
                <a:gd name="T41" fmla="*/ 11 h 22"/>
                <a:gd name="T42" fmla="*/ 272 w 273"/>
                <a:gd name="T43" fmla="*/ 6 h 22"/>
                <a:gd name="T44" fmla="*/ 269 w 273"/>
                <a:gd name="T45" fmla="*/ 3 h 22"/>
                <a:gd name="T46" fmla="*/ 266 w 273"/>
                <a:gd name="T47" fmla="*/ 0 h 22"/>
                <a:gd name="T48" fmla="*/ 262 w 273"/>
                <a:gd name="T49" fmla="*/ 0 h 22"/>
                <a:gd name="T50" fmla="*/ 262 w 273"/>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3" h="22">
                  <a:moveTo>
                    <a:pt x="262" y="0"/>
                  </a:moveTo>
                  <a:lnTo>
                    <a:pt x="11" y="0"/>
                  </a:lnTo>
                  <a:lnTo>
                    <a:pt x="11" y="0"/>
                  </a:lnTo>
                  <a:lnTo>
                    <a:pt x="7" y="0"/>
                  </a:lnTo>
                  <a:lnTo>
                    <a:pt x="3" y="3"/>
                  </a:lnTo>
                  <a:lnTo>
                    <a:pt x="1" y="6"/>
                  </a:lnTo>
                  <a:lnTo>
                    <a:pt x="0" y="11"/>
                  </a:lnTo>
                  <a:lnTo>
                    <a:pt x="0" y="11"/>
                  </a:lnTo>
                  <a:lnTo>
                    <a:pt x="0" y="11"/>
                  </a:lnTo>
                  <a:lnTo>
                    <a:pt x="1" y="15"/>
                  </a:lnTo>
                  <a:lnTo>
                    <a:pt x="3" y="20"/>
                  </a:lnTo>
                  <a:lnTo>
                    <a:pt x="7" y="22"/>
                  </a:lnTo>
                  <a:lnTo>
                    <a:pt x="11" y="22"/>
                  </a:lnTo>
                  <a:lnTo>
                    <a:pt x="262" y="22"/>
                  </a:lnTo>
                  <a:lnTo>
                    <a:pt x="262" y="22"/>
                  </a:lnTo>
                  <a:lnTo>
                    <a:pt x="266" y="22"/>
                  </a:lnTo>
                  <a:lnTo>
                    <a:pt x="269" y="20"/>
                  </a:lnTo>
                  <a:lnTo>
                    <a:pt x="272" y="15"/>
                  </a:lnTo>
                  <a:lnTo>
                    <a:pt x="273" y="11"/>
                  </a:lnTo>
                  <a:lnTo>
                    <a:pt x="273" y="11"/>
                  </a:lnTo>
                  <a:lnTo>
                    <a:pt x="273" y="11"/>
                  </a:lnTo>
                  <a:lnTo>
                    <a:pt x="272" y="6"/>
                  </a:lnTo>
                  <a:lnTo>
                    <a:pt x="269" y="3"/>
                  </a:lnTo>
                  <a:lnTo>
                    <a:pt x="266" y="0"/>
                  </a:lnTo>
                  <a:lnTo>
                    <a:pt x="262" y="0"/>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26">
              <a:extLst>
                <a:ext uri="{FF2B5EF4-FFF2-40B4-BE49-F238E27FC236}">
                  <a16:creationId xmlns:a16="http://schemas.microsoft.com/office/drawing/2014/main" id="{40257700-61EE-4C55-ACE4-D8E900FA1FAD}"/>
                </a:ext>
              </a:extLst>
            </p:cNvPr>
            <p:cNvSpPr>
              <a:spLocks/>
            </p:cNvSpPr>
            <p:nvPr/>
          </p:nvSpPr>
          <p:spPr bwMode="auto">
            <a:xfrm>
              <a:off x="5529368" y="5082923"/>
              <a:ext cx="203894" cy="95632"/>
            </a:xfrm>
            <a:custGeom>
              <a:avLst/>
              <a:gdLst>
                <a:gd name="T0" fmla="*/ 10 w 227"/>
                <a:gd name="T1" fmla="*/ 93 h 107"/>
                <a:gd name="T2" fmla="*/ 38 w 227"/>
                <a:gd name="T3" fmla="*/ 66 h 107"/>
                <a:gd name="T4" fmla="*/ 112 w 227"/>
                <a:gd name="T5" fmla="*/ 106 h 107"/>
                <a:gd name="T6" fmla="*/ 112 w 227"/>
                <a:gd name="T7" fmla="*/ 106 h 107"/>
                <a:gd name="T8" fmla="*/ 114 w 227"/>
                <a:gd name="T9" fmla="*/ 107 h 107"/>
                <a:gd name="T10" fmla="*/ 114 w 227"/>
                <a:gd name="T11" fmla="*/ 107 h 107"/>
                <a:gd name="T12" fmla="*/ 118 w 227"/>
                <a:gd name="T13" fmla="*/ 106 h 107"/>
                <a:gd name="T14" fmla="*/ 202 w 227"/>
                <a:gd name="T15" fmla="*/ 30 h 107"/>
                <a:gd name="T16" fmla="*/ 210 w 227"/>
                <a:gd name="T17" fmla="*/ 39 h 107"/>
                <a:gd name="T18" fmla="*/ 210 w 227"/>
                <a:gd name="T19" fmla="*/ 39 h 107"/>
                <a:gd name="T20" fmla="*/ 210 w 227"/>
                <a:gd name="T21" fmla="*/ 39 h 107"/>
                <a:gd name="T22" fmla="*/ 210 w 227"/>
                <a:gd name="T23" fmla="*/ 39 h 107"/>
                <a:gd name="T24" fmla="*/ 213 w 227"/>
                <a:gd name="T25" fmla="*/ 39 h 107"/>
                <a:gd name="T26" fmla="*/ 213 w 227"/>
                <a:gd name="T27" fmla="*/ 39 h 107"/>
                <a:gd name="T28" fmla="*/ 215 w 227"/>
                <a:gd name="T29" fmla="*/ 35 h 107"/>
                <a:gd name="T30" fmla="*/ 215 w 227"/>
                <a:gd name="T31" fmla="*/ 35 h 107"/>
                <a:gd name="T32" fmla="*/ 227 w 227"/>
                <a:gd name="T33" fmla="*/ 3 h 107"/>
                <a:gd name="T34" fmla="*/ 227 w 227"/>
                <a:gd name="T35" fmla="*/ 3 h 107"/>
                <a:gd name="T36" fmla="*/ 227 w 227"/>
                <a:gd name="T37" fmla="*/ 0 h 107"/>
                <a:gd name="T38" fmla="*/ 227 w 227"/>
                <a:gd name="T39" fmla="*/ 0 h 107"/>
                <a:gd name="T40" fmla="*/ 224 w 227"/>
                <a:gd name="T41" fmla="*/ 0 h 107"/>
                <a:gd name="T42" fmla="*/ 224 w 227"/>
                <a:gd name="T43" fmla="*/ 0 h 107"/>
                <a:gd name="T44" fmla="*/ 224 w 227"/>
                <a:gd name="T45" fmla="*/ 0 h 107"/>
                <a:gd name="T46" fmla="*/ 191 w 227"/>
                <a:gd name="T47" fmla="*/ 13 h 107"/>
                <a:gd name="T48" fmla="*/ 191 w 227"/>
                <a:gd name="T49" fmla="*/ 13 h 107"/>
                <a:gd name="T50" fmla="*/ 189 w 227"/>
                <a:gd name="T51" fmla="*/ 14 h 107"/>
                <a:gd name="T52" fmla="*/ 189 w 227"/>
                <a:gd name="T53" fmla="*/ 14 h 107"/>
                <a:gd name="T54" fmla="*/ 187 w 227"/>
                <a:gd name="T55" fmla="*/ 15 h 107"/>
                <a:gd name="T56" fmla="*/ 187 w 227"/>
                <a:gd name="T57" fmla="*/ 17 h 107"/>
                <a:gd name="T58" fmla="*/ 187 w 227"/>
                <a:gd name="T59" fmla="*/ 17 h 107"/>
                <a:gd name="T60" fmla="*/ 189 w 227"/>
                <a:gd name="T61" fmla="*/ 18 h 107"/>
                <a:gd name="T62" fmla="*/ 194 w 227"/>
                <a:gd name="T63" fmla="*/ 24 h 107"/>
                <a:gd name="T64" fmla="*/ 114 w 227"/>
                <a:gd name="T65" fmla="*/ 95 h 107"/>
                <a:gd name="T66" fmla="*/ 40 w 227"/>
                <a:gd name="T67" fmla="*/ 55 h 107"/>
                <a:gd name="T68" fmla="*/ 40 w 227"/>
                <a:gd name="T69" fmla="*/ 55 h 107"/>
                <a:gd name="T70" fmla="*/ 36 w 227"/>
                <a:gd name="T71" fmla="*/ 54 h 107"/>
                <a:gd name="T72" fmla="*/ 33 w 227"/>
                <a:gd name="T73" fmla="*/ 55 h 107"/>
                <a:gd name="T74" fmla="*/ 3 w 227"/>
                <a:gd name="T75" fmla="*/ 85 h 107"/>
                <a:gd name="T76" fmla="*/ 3 w 227"/>
                <a:gd name="T77" fmla="*/ 85 h 107"/>
                <a:gd name="T78" fmla="*/ 2 w 227"/>
                <a:gd name="T79" fmla="*/ 88 h 107"/>
                <a:gd name="T80" fmla="*/ 0 w 227"/>
                <a:gd name="T81" fmla="*/ 89 h 107"/>
                <a:gd name="T82" fmla="*/ 2 w 227"/>
                <a:gd name="T83" fmla="*/ 92 h 107"/>
                <a:gd name="T84" fmla="*/ 2 w 227"/>
                <a:gd name="T85" fmla="*/ 93 h 107"/>
                <a:gd name="T86" fmla="*/ 2 w 227"/>
                <a:gd name="T87" fmla="*/ 93 h 107"/>
                <a:gd name="T88" fmla="*/ 4 w 227"/>
                <a:gd name="T89" fmla="*/ 95 h 107"/>
                <a:gd name="T90" fmla="*/ 6 w 227"/>
                <a:gd name="T91" fmla="*/ 95 h 107"/>
                <a:gd name="T92" fmla="*/ 8 w 227"/>
                <a:gd name="T93" fmla="*/ 95 h 107"/>
                <a:gd name="T94" fmla="*/ 10 w 227"/>
                <a:gd name="T95" fmla="*/ 93 h 107"/>
                <a:gd name="T96" fmla="*/ 10 w 227"/>
                <a:gd name="T97" fmla="*/ 9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7" h="107">
                  <a:moveTo>
                    <a:pt x="10" y="93"/>
                  </a:moveTo>
                  <a:lnTo>
                    <a:pt x="38" y="66"/>
                  </a:lnTo>
                  <a:lnTo>
                    <a:pt x="112" y="106"/>
                  </a:lnTo>
                  <a:lnTo>
                    <a:pt x="112" y="106"/>
                  </a:lnTo>
                  <a:lnTo>
                    <a:pt x="114" y="107"/>
                  </a:lnTo>
                  <a:lnTo>
                    <a:pt x="114" y="107"/>
                  </a:lnTo>
                  <a:lnTo>
                    <a:pt x="118" y="106"/>
                  </a:lnTo>
                  <a:lnTo>
                    <a:pt x="202" y="30"/>
                  </a:lnTo>
                  <a:lnTo>
                    <a:pt x="210" y="39"/>
                  </a:lnTo>
                  <a:lnTo>
                    <a:pt x="210" y="39"/>
                  </a:lnTo>
                  <a:lnTo>
                    <a:pt x="210" y="39"/>
                  </a:lnTo>
                  <a:lnTo>
                    <a:pt x="210" y="39"/>
                  </a:lnTo>
                  <a:lnTo>
                    <a:pt x="213" y="39"/>
                  </a:lnTo>
                  <a:lnTo>
                    <a:pt x="213" y="39"/>
                  </a:lnTo>
                  <a:lnTo>
                    <a:pt x="215" y="35"/>
                  </a:lnTo>
                  <a:lnTo>
                    <a:pt x="215" y="35"/>
                  </a:lnTo>
                  <a:lnTo>
                    <a:pt x="227" y="3"/>
                  </a:lnTo>
                  <a:lnTo>
                    <a:pt x="227" y="3"/>
                  </a:lnTo>
                  <a:lnTo>
                    <a:pt x="227" y="0"/>
                  </a:lnTo>
                  <a:lnTo>
                    <a:pt x="227" y="0"/>
                  </a:lnTo>
                  <a:lnTo>
                    <a:pt x="224" y="0"/>
                  </a:lnTo>
                  <a:lnTo>
                    <a:pt x="224" y="0"/>
                  </a:lnTo>
                  <a:lnTo>
                    <a:pt x="224" y="0"/>
                  </a:lnTo>
                  <a:lnTo>
                    <a:pt x="191" y="13"/>
                  </a:lnTo>
                  <a:lnTo>
                    <a:pt x="191" y="13"/>
                  </a:lnTo>
                  <a:lnTo>
                    <a:pt x="189" y="14"/>
                  </a:lnTo>
                  <a:lnTo>
                    <a:pt x="189" y="14"/>
                  </a:lnTo>
                  <a:lnTo>
                    <a:pt x="187" y="15"/>
                  </a:lnTo>
                  <a:lnTo>
                    <a:pt x="187" y="17"/>
                  </a:lnTo>
                  <a:lnTo>
                    <a:pt x="187" y="17"/>
                  </a:lnTo>
                  <a:lnTo>
                    <a:pt x="189" y="18"/>
                  </a:lnTo>
                  <a:lnTo>
                    <a:pt x="194" y="24"/>
                  </a:lnTo>
                  <a:lnTo>
                    <a:pt x="114" y="95"/>
                  </a:lnTo>
                  <a:lnTo>
                    <a:pt x="40" y="55"/>
                  </a:lnTo>
                  <a:lnTo>
                    <a:pt x="40" y="55"/>
                  </a:lnTo>
                  <a:lnTo>
                    <a:pt x="36" y="54"/>
                  </a:lnTo>
                  <a:lnTo>
                    <a:pt x="33" y="55"/>
                  </a:lnTo>
                  <a:lnTo>
                    <a:pt x="3" y="85"/>
                  </a:lnTo>
                  <a:lnTo>
                    <a:pt x="3" y="85"/>
                  </a:lnTo>
                  <a:lnTo>
                    <a:pt x="2" y="88"/>
                  </a:lnTo>
                  <a:lnTo>
                    <a:pt x="0" y="89"/>
                  </a:lnTo>
                  <a:lnTo>
                    <a:pt x="2" y="92"/>
                  </a:lnTo>
                  <a:lnTo>
                    <a:pt x="2" y="93"/>
                  </a:lnTo>
                  <a:lnTo>
                    <a:pt x="2" y="93"/>
                  </a:lnTo>
                  <a:lnTo>
                    <a:pt x="4" y="95"/>
                  </a:lnTo>
                  <a:lnTo>
                    <a:pt x="6" y="95"/>
                  </a:lnTo>
                  <a:lnTo>
                    <a:pt x="8" y="95"/>
                  </a:lnTo>
                  <a:lnTo>
                    <a:pt x="10" y="93"/>
                  </a:lnTo>
                  <a:lnTo>
                    <a:pt x="1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aphicFrame>
        <p:nvGraphicFramePr>
          <p:cNvPr id="12" name="对象 11">
            <a:extLst>
              <a:ext uri="{FF2B5EF4-FFF2-40B4-BE49-F238E27FC236}">
                <a16:creationId xmlns:a16="http://schemas.microsoft.com/office/drawing/2014/main" id="{403D984E-8206-454B-9B16-A76B15035E1E}"/>
              </a:ext>
            </a:extLst>
          </p:cNvPr>
          <p:cNvGraphicFramePr>
            <a:graphicFrameLocks noChangeAspect="1"/>
          </p:cNvGraphicFramePr>
          <p:nvPr>
            <p:extLst>
              <p:ext uri="{D42A27DB-BD31-4B8C-83A1-F6EECF244321}">
                <p14:modId xmlns:p14="http://schemas.microsoft.com/office/powerpoint/2010/main" val="4063807628"/>
              </p:ext>
            </p:extLst>
          </p:nvPr>
        </p:nvGraphicFramePr>
        <p:xfrm>
          <a:off x="7089775" y="3200400"/>
          <a:ext cx="468313" cy="1104900"/>
        </p:xfrm>
        <a:graphic>
          <a:graphicData uri="http://schemas.openxmlformats.org/presentationml/2006/ole">
            <mc:AlternateContent xmlns:mc="http://schemas.openxmlformats.org/markup-compatibility/2006">
              <mc:Choice xmlns:v="urn:schemas-microsoft-com:vml" Requires="v">
                <p:oleObj spid="_x0000_s1027" name="Worksheet" showAsIcon="1" r:id="rId4" imgW="507600" imgH="1104840" progId="Excel.Sheet.8">
                  <p:embed/>
                </p:oleObj>
              </mc:Choice>
              <mc:Fallback>
                <p:oleObj name="Worksheet" showAsIcon="1" r:id="rId4" imgW="507600" imgH="1104840" progId="Excel.Sheet.8">
                  <p:embed/>
                  <p:pic>
                    <p:nvPicPr>
                      <p:cNvPr id="0" name=""/>
                      <p:cNvPicPr/>
                      <p:nvPr/>
                    </p:nvPicPr>
                    <p:blipFill>
                      <a:blip r:embed="rId5"/>
                      <a:stretch>
                        <a:fillRect/>
                      </a:stretch>
                    </p:blipFill>
                    <p:spPr>
                      <a:xfrm>
                        <a:off x="7089775" y="3200400"/>
                        <a:ext cx="468313" cy="1104900"/>
                      </a:xfrm>
                      <a:prstGeom prst="rect">
                        <a:avLst/>
                      </a:prstGeom>
                    </p:spPr>
                  </p:pic>
                </p:oleObj>
              </mc:Fallback>
            </mc:AlternateContent>
          </a:graphicData>
        </a:graphic>
      </p:graphicFrame>
      <p:pic>
        <p:nvPicPr>
          <p:cNvPr id="2" name="图片 1"/>
          <p:cNvPicPr>
            <a:picLocks noChangeAspect="1"/>
          </p:cNvPicPr>
          <p:nvPr/>
        </p:nvPicPr>
        <p:blipFill>
          <a:blip r:embed="rId6"/>
          <a:stretch>
            <a:fillRect/>
          </a:stretch>
        </p:blipFill>
        <p:spPr>
          <a:xfrm>
            <a:off x="683568" y="1511300"/>
            <a:ext cx="5962650" cy="2886075"/>
          </a:xfrm>
          <a:prstGeom prst="rect">
            <a:avLst/>
          </a:prstGeom>
        </p:spPr>
      </p:pic>
    </p:spTree>
    <p:extLst>
      <p:ext uri="{BB962C8B-B14F-4D97-AF65-F5344CB8AC3E}">
        <p14:creationId xmlns:p14="http://schemas.microsoft.com/office/powerpoint/2010/main" val="38994934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3C33C4FA-B815-4BAC-8385-9A41450A7F17}"/>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CBBC6749-E603-477E-9C93-8FE406E2C6EB}"/>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A11EE26E-45F6-4345-88F4-6046B4032014}"/>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E06DF2A9-BB69-4741-90C4-DB2567406F03}"/>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3" name="文本占位符 4">
            <a:extLst>
              <a:ext uri="{FF2B5EF4-FFF2-40B4-BE49-F238E27FC236}">
                <a16:creationId xmlns:a16="http://schemas.microsoft.com/office/drawing/2014/main" id="{9D1B7FD9-5FF2-4FED-BC90-07DC61C574A7}"/>
              </a:ext>
            </a:extLst>
          </p:cNvPr>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pic>
        <p:nvPicPr>
          <p:cNvPr id="16" name="图片 15">
            <a:extLst>
              <a:ext uri="{FF2B5EF4-FFF2-40B4-BE49-F238E27FC236}">
                <a16:creationId xmlns:a16="http://schemas.microsoft.com/office/drawing/2014/main" id="{455856C6-1B68-49C0-9E2C-2BB58DE5A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9" y="747080"/>
            <a:ext cx="5998356" cy="3824047"/>
          </a:xfrm>
          <a:prstGeom prst="rect">
            <a:avLst/>
          </a:prstGeom>
        </p:spPr>
      </p:pic>
    </p:spTree>
    <p:extLst>
      <p:ext uri="{BB962C8B-B14F-4D97-AF65-F5344CB8AC3E}">
        <p14:creationId xmlns:p14="http://schemas.microsoft.com/office/powerpoint/2010/main" val="8158926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3C33C4FA-B815-4BAC-8385-9A41450A7F17}"/>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CBBC6749-E603-477E-9C93-8FE406E2C6EB}"/>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A11EE26E-45F6-4345-88F4-6046B4032014}"/>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E06DF2A9-BB69-4741-90C4-DB2567406F03}"/>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3" name="文本占位符 4">
            <a:extLst>
              <a:ext uri="{FF2B5EF4-FFF2-40B4-BE49-F238E27FC236}">
                <a16:creationId xmlns:a16="http://schemas.microsoft.com/office/drawing/2014/main" id="{9D1B7FD9-5FF2-4FED-BC90-07DC61C574A7}"/>
              </a:ext>
            </a:extLst>
          </p:cNvPr>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pic>
        <p:nvPicPr>
          <p:cNvPr id="5" name="图片 4">
            <a:extLst>
              <a:ext uri="{FF2B5EF4-FFF2-40B4-BE49-F238E27FC236}">
                <a16:creationId xmlns:a16="http://schemas.microsoft.com/office/drawing/2014/main" id="{D6D2D0BC-EA0C-472E-B41D-E0658223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553" y="1048665"/>
            <a:ext cx="5814648" cy="3451967"/>
          </a:xfrm>
          <a:prstGeom prst="rect">
            <a:avLst/>
          </a:prstGeom>
        </p:spPr>
      </p:pic>
      <p:pic>
        <p:nvPicPr>
          <p:cNvPr id="12" name="图片 11">
            <a:extLst>
              <a:ext uri="{FF2B5EF4-FFF2-40B4-BE49-F238E27FC236}">
                <a16:creationId xmlns:a16="http://schemas.microsoft.com/office/drawing/2014/main" id="{BA14EB53-E3CE-4D9C-8BEE-8EE57CBC6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950" y="771551"/>
            <a:ext cx="5867835" cy="315310"/>
          </a:xfrm>
          <a:prstGeom prst="rect">
            <a:avLst/>
          </a:prstGeom>
        </p:spPr>
      </p:pic>
    </p:spTree>
    <p:extLst>
      <p:ext uri="{BB962C8B-B14F-4D97-AF65-F5344CB8AC3E}">
        <p14:creationId xmlns:p14="http://schemas.microsoft.com/office/powerpoint/2010/main" val="41950864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3C33C4FA-B815-4BAC-8385-9A41450A7F17}"/>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CBBC6749-E603-477E-9C93-8FE406E2C6EB}"/>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A11EE26E-45F6-4345-88F4-6046B4032014}"/>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E06DF2A9-BB69-4741-90C4-DB2567406F03}"/>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3" name="文本占位符 4">
            <a:extLst>
              <a:ext uri="{FF2B5EF4-FFF2-40B4-BE49-F238E27FC236}">
                <a16:creationId xmlns:a16="http://schemas.microsoft.com/office/drawing/2014/main" id="{9D1B7FD9-5FF2-4FED-BC90-07DC61C574A7}"/>
              </a:ext>
            </a:extLst>
          </p:cNvPr>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pic>
        <p:nvPicPr>
          <p:cNvPr id="3" name="图片 2">
            <a:extLst>
              <a:ext uri="{FF2B5EF4-FFF2-40B4-BE49-F238E27FC236}">
                <a16:creationId xmlns:a16="http://schemas.microsoft.com/office/drawing/2014/main" id="{D64BC482-ECDF-4846-B3A0-BE34906BC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99" y="1116169"/>
            <a:ext cx="6493482" cy="3229698"/>
          </a:xfrm>
          <a:prstGeom prst="rect">
            <a:avLst/>
          </a:prstGeom>
        </p:spPr>
      </p:pic>
      <p:pic>
        <p:nvPicPr>
          <p:cNvPr id="11" name="图片 10">
            <a:extLst>
              <a:ext uri="{FF2B5EF4-FFF2-40B4-BE49-F238E27FC236}">
                <a16:creationId xmlns:a16="http://schemas.microsoft.com/office/drawing/2014/main" id="{9C1EAA4D-4CBB-4E95-B899-D37C0E3F7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770309"/>
            <a:ext cx="6508873" cy="348251"/>
          </a:xfrm>
          <a:prstGeom prst="rect">
            <a:avLst/>
          </a:prstGeom>
        </p:spPr>
      </p:pic>
    </p:spTree>
    <p:extLst>
      <p:ext uri="{BB962C8B-B14F-4D97-AF65-F5344CB8AC3E}">
        <p14:creationId xmlns:p14="http://schemas.microsoft.com/office/powerpoint/2010/main" val="137112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65000"/>
                    <a:lumOff val="35000"/>
                  </a:schemeClr>
                </a:solidFill>
                <a:latin typeface="微软雅黑" pitchFamily="34" charset="-122"/>
                <a:ea typeface="微软雅黑" pitchFamily="34" charset="-122"/>
              </a:rPr>
              <a:t>前言</a:t>
            </a:r>
          </a:p>
        </p:txBody>
      </p:sp>
      <p:sp>
        <p:nvSpPr>
          <p:cNvPr id="27" name="Freeform 11"/>
          <p:cNvSpPr>
            <a:spLocks noEditPoints="1"/>
          </p:cNvSpPr>
          <p:nvPr/>
        </p:nvSpPr>
        <p:spPr bwMode="auto">
          <a:xfrm>
            <a:off x="678629" y="3455439"/>
            <a:ext cx="197188" cy="102265"/>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
          <p:cNvSpPr>
            <a:spLocks noEditPoints="1"/>
          </p:cNvSpPr>
          <p:nvPr/>
        </p:nvSpPr>
        <p:spPr bwMode="auto">
          <a:xfrm>
            <a:off x="678629" y="4448739"/>
            <a:ext cx="197188" cy="102265"/>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5C7ECAE2-4CDD-4965-9D6C-F55ACB246B60}"/>
              </a:ext>
            </a:extLst>
          </p:cNvPr>
          <p:cNvSpPr/>
          <p:nvPr/>
        </p:nvSpPr>
        <p:spPr>
          <a:xfrm>
            <a:off x="1079612" y="989713"/>
            <a:ext cx="6948772" cy="3670269"/>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44" name="组合 43">
            <a:extLst>
              <a:ext uri="{FF2B5EF4-FFF2-40B4-BE49-F238E27FC236}">
                <a16:creationId xmlns:a16="http://schemas.microsoft.com/office/drawing/2014/main" id="{AFD08F18-AC27-4095-A22F-4A4D350223A6}"/>
              </a:ext>
            </a:extLst>
          </p:cNvPr>
          <p:cNvGrpSpPr/>
          <p:nvPr/>
        </p:nvGrpSpPr>
        <p:grpSpPr>
          <a:xfrm>
            <a:off x="1394478" y="1149890"/>
            <a:ext cx="6267451" cy="3227839"/>
            <a:chOff x="2750186" y="3453311"/>
            <a:chExt cx="6267451" cy="3227839"/>
          </a:xfrm>
        </p:grpSpPr>
        <p:sp>
          <p:nvSpPr>
            <p:cNvPr id="58" name="文本框 106">
              <a:extLst>
                <a:ext uri="{FF2B5EF4-FFF2-40B4-BE49-F238E27FC236}">
                  <a16:creationId xmlns:a16="http://schemas.microsoft.com/office/drawing/2014/main" id="{04A5B04B-1D0B-429C-A794-0F3F9C6C411A}"/>
                </a:ext>
              </a:extLst>
            </p:cNvPr>
            <p:cNvSpPr txBox="1"/>
            <p:nvPr/>
          </p:nvSpPr>
          <p:spPr>
            <a:xfrm>
              <a:off x="5115876" y="3453311"/>
              <a:ext cx="1107996"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前言一</a:t>
              </a:r>
            </a:p>
          </p:txBody>
        </p:sp>
        <p:sp>
          <p:nvSpPr>
            <p:cNvPr id="59" name="文本框 107">
              <a:extLst>
                <a:ext uri="{FF2B5EF4-FFF2-40B4-BE49-F238E27FC236}">
                  <a16:creationId xmlns:a16="http://schemas.microsoft.com/office/drawing/2014/main" id="{51F4A542-BCBF-42C1-9DF0-6141C553D69F}"/>
                </a:ext>
              </a:extLst>
            </p:cNvPr>
            <p:cNvSpPr txBox="1"/>
            <p:nvPr/>
          </p:nvSpPr>
          <p:spPr>
            <a:xfrm>
              <a:off x="2750186" y="4095442"/>
              <a:ext cx="6267451" cy="2585708"/>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       咱们先来分析一下传统人工检测的方法以及所存在的问题，人工进行电容外观检测往往是用磁铁吸起一把，然后用眼睛盯着电容按照检测流程一项一项排查，一个电容接一个电容的查看，容易导致以下问题：</a:t>
              </a:r>
            </a:p>
            <a:p>
              <a:r>
                <a:rPr lang="zh-CN" altLang="en-US" dirty="0">
                  <a:solidFill>
                    <a:schemeClr val="bg1"/>
                  </a:solidFill>
                </a:rPr>
                <a:t>       检测效率低下；</a:t>
              </a:r>
            </a:p>
            <a:p>
              <a:r>
                <a:rPr lang="zh-CN" altLang="en-US" dirty="0">
                  <a:solidFill>
                    <a:schemeClr val="bg1"/>
                  </a:solidFill>
                </a:rPr>
                <a:t>       易产生视觉疲劳；</a:t>
              </a:r>
            </a:p>
            <a:p>
              <a:r>
                <a:rPr lang="zh-CN" altLang="en-US" dirty="0">
                  <a:solidFill>
                    <a:schemeClr val="bg1"/>
                  </a:solidFill>
                </a:rPr>
                <a:t>       无可追溯；</a:t>
              </a:r>
            </a:p>
            <a:p>
              <a:r>
                <a:rPr lang="zh-CN" altLang="en-US" dirty="0">
                  <a:solidFill>
                    <a:schemeClr val="bg1"/>
                  </a:solidFill>
                </a:rPr>
                <a:t>       极大可能会造成漏检现象；</a:t>
              </a:r>
            </a:p>
            <a:p>
              <a:r>
                <a:rPr lang="zh-CN" altLang="en-US" dirty="0">
                  <a:solidFill>
                    <a:schemeClr val="bg1"/>
                  </a:solidFill>
                </a:rPr>
                <a:t>       客户进行品质投诉，影响公司形象；</a:t>
              </a:r>
            </a:p>
            <a:p>
              <a:r>
                <a:rPr lang="zh-CN" altLang="en-US" dirty="0">
                  <a:solidFill>
                    <a:schemeClr val="bg1"/>
                  </a:solidFill>
                </a:rPr>
                <a:t>       工人不愿意做此职位（眼睛太累）。</a:t>
              </a:r>
            </a:p>
          </p:txBody>
        </p:sp>
      </p:grpSp>
      <p:pic>
        <p:nvPicPr>
          <p:cNvPr id="60" name="图片 59">
            <a:extLst>
              <a:ext uri="{FF2B5EF4-FFF2-40B4-BE49-F238E27FC236}">
                <a16:creationId xmlns:a16="http://schemas.microsoft.com/office/drawing/2014/main" id="{30842608-A733-4811-9F0B-F8B051FE9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sp>
        <p:nvSpPr>
          <p:cNvPr id="62" name="Freeform 11">
            <a:extLst>
              <a:ext uri="{FF2B5EF4-FFF2-40B4-BE49-F238E27FC236}">
                <a16:creationId xmlns:a16="http://schemas.microsoft.com/office/drawing/2014/main" id="{7DB89CCA-1D00-47BC-954C-49B937C72CD9}"/>
              </a:ext>
            </a:extLst>
          </p:cNvPr>
          <p:cNvSpPr>
            <a:spLocks noEditPoints="1"/>
          </p:cNvSpPr>
          <p:nvPr/>
        </p:nvSpPr>
        <p:spPr bwMode="auto">
          <a:xfrm>
            <a:off x="1469957" y="2705835"/>
            <a:ext cx="289214" cy="199988"/>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1">
            <a:extLst>
              <a:ext uri="{FF2B5EF4-FFF2-40B4-BE49-F238E27FC236}">
                <a16:creationId xmlns:a16="http://schemas.microsoft.com/office/drawing/2014/main" id="{E9FB023D-B9DF-4D77-9A29-E30EA17BA290}"/>
              </a:ext>
            </a:extLst>
          </p:cNvPr>
          <p:cNvSpPr>
            <a:spLocks noEditPoints="1"/>
          </p:cNvSpPr>
          <p:nvPr/>
        </p:nvSpPr>
        <p:spPr bwMode="auto">
          <a:xfrm>
            <a:off x="1469957" y="2965973"/>
            <a:ext cx="289214" cy="199988"/>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1">
            <a:extLst>
              <a:ext uri="{FF2B5EF4-FFF2-40B4-BE49-F238E27FC236}">
                <a16:creationId xmlns:a16="http://schemas.microsoft.com/office/drawing/2014/main" id="{382BD53A-3DCB-48A8-B1CB-24079F7595CC}"/>
              </a:ext>
            </a:extLst>
          </p:cNvPr>
          <p:cNvSpPr>
            <a:spLocks noEditPoints="1"/>
          </p:cNvSpPr>
          <p:nvPr/>
        </p:nvSpPr>
        <p:spPr bwMode="auto">
          <a:xfrm>
            <a:off x="1469957" y="3246433"/>
            <a:ext cx="289214" cy="199988"/>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1">
            <a:extLst>
              <a:ext uri="{FF2B5EF4-FFF2-40B4-BE49-F238E27FC236}">
                <a16:creationId xmlns:a16="http://schemas.microsoft.com/office/drawing/2014/main" id="{7FE619EC-01F4-4478-9E3D-F94A7878FBF2}"/>
              </a:ext>
            </a:extLst>
          </p:cNvPr>
          <p:cNvSpPr>
            <a:spLocks noEditPoints="1"/>
          </p:cNvSpPr>
          <p:nvPr/>
        </p:nvSpPr>
        <p:spPr bwMode="auto">
          <a:xfrm>
            <a:off x="1469957" y="3532306"/>
            <a:ext cx="289214" cy="199988"/>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1">
            <a:extLst>
              <a:ext uri="{FF2B5EF4-FFF2-40B4-BE49-F238E27FC236}">
                <a16:creationId xmlns:a16="http://schemas.microsoft.com/office/drawing/2014/main" id="{D7E90F9D-F649-4245-8153-C379B74928E3}"/>
              </a:ext>
            </a:extLst>
          </p:cNvPr>
          <p:cNvSpPr>
            <a:spLocks noEditPoints="1"/>
          </p:cNvSpPr>
          <p:nvPr/>
        </p:nvSpPr>
        <p:spPr bwMode="auto">
          <a:xfrm>
            <a:off x="1469957" y="3807868"/>
            <a:ext cx="289214" cy="199988"/>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1">
            <a:extLst>
              <a:ext uri="{FF2B5EF4-FFF2-40B4-BE49-F238E27FC236}">
                <a16:creationId xmlns:a16="http://schemas.microsoft.com/office/drawing/2014/main" id="{2383C5E2-CFDA-4EBC-BCCC-2B6F76E11E0E}"/>
              </a:ext>
            </a:extLst>
          </p:cNvPr>
          <p:cNvSpPr>
            <a:spLocks noEditPoints="1"/>
          </p:cNvSpPr>
          <p:nvPr/>
        </p:nvSpPr>
        <p:spPr bwMode="auto">
          <a:xfrm>
            <a:off x="1474474" y="4088328"/>
            <a:ext cx="289214" cy="199988"/>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224579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3C33C4FA-B815-4BAC-8385-9A41450A7F17}"/>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CBBC6749-E603-477E-9C93-8FE406E2C6EB}"/>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A11EE26E-45F6-4345-88F4-6046B4032014}"/>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E06DF2A9-BB69-4741-90C4-DB2567406F03}"/>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3" name="文本占位符 4">
            <a:extLst>
              <a:ext uri="{FF2B5EF4-FFF2-40B4-BE49-F238E27FC236}">
                <a16:creationId xmlns:a16="http://schemas.microsoft.com/office/drawing/2014/main" id="{9D1B7FD9-5FF2-4FED-BC90-07DC61C574A7}"/>
              </a:ext>
            </a:extLst>
          </p:cNvPr>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pic>
        <p:nvPicPr>
          <p:cNvPr id="11" name="图片 10">
            <a:extLst>
              <a:ext uri="{FF2B5EF4-FFF2-40B4-BE49-F238E27FC236}">
                <a16:creationId xmlns:a16="http://schemas.microsoft.com/office/drawing/2014/main" id="{BAE06A4C-53F6-48D8-9FBE-484A9E60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00" y="770988"/>
            <a:ext cx="6508873" cy="348251"/>
          </a:xfrm>
          <a:prstGeom prst="rect">
            <a:avLst/>
          </a:prstGeom>
        </p:spPr>
      </p:pic>
      <p:pic>
        <p:nvPicPr>
          <p:cNvPr id="3" name="图片 2">
            <a:extLst>
              <a:ext uri="{FF2B5EF4-FFF2-40B4-BE49-F238E27FC236}">
                <a16:creationId xmlns:a16="http://schemas.microsoft.com/office/drawing/2014/main" id="{630AC7B8-D8A0-49DF-B9B9-531EB9BCD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093627"/>
            <a:ext cx="6508873" cy="3104759"/>
          </a:xfrm>
          <a:prstGeom prst="rect">
            <a:avLst/>
          </a:prstGeom>
        </p:spPr>
      </p:pic>
    </p:spTree>
    <p:extLst>
      <p:ext uri="{BB962C8B-B14F-4D97-AF65-F5344CB8AC3E}">
        <p14:creationId xmlns:p14="http://schemas.microsoft.com/office/powerpoint/2010/main" val="216589772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4D1BDDB5-FC2E-495F-AD0C-66DF66AEC42B}"/>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5D812D00-B5F8-425C-A7C4-241904340CD3}"/>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DC1AEE45-C750-4F3B-9416-7388A4658073}"/>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6858DBCE-1E67-4B9E-B634-5C7C3A248C26}"/>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3" name="文本占位符 4">
            <a:extLst>
              <a:ext uri="{FF2B5EF4-FFF2-40B4-BE49-F238E27FC236}">
                <a16:creationId xmlns:a16="http://schemas.microsoft.com/office/drawing/2014/main" id="{52FC5990-6504-47D9-81F4-6D6F1F3D8FEF}"/>
              </a:ext>
            </a:extLst>
          </p:cNvPr>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pic>
        <p:nvPicPr>
          <p:cNvPr id="4" name="图片 3">
            <a:extLst>
              <a:ext uri="{FF2B5EF4-FFF2-40B4-BE49-F238E27FC236}">
                <a16:creationId xmlns:a16="http://schemas.microsoft.com/office/drawing/2014/main" id="{C759A116-2C99-48F7-B898-F95D1E16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06" y="1130455"/>
            <a:ext cx="6459016" cy="3462304"/>
          </a:xfrm>
          <a:prstGeom prst="rect">
            <a:avLst/>
          </a:prstGeom>
        </p:spPr>
      </p:pic>
      <p:pic>
        <p:nvPicPr>
          <p:cNvPr id="12" name="图片 11">
            <a:extLst>
              <a:ext uri="{FF2B5EF4-FFF2-40B4-BE49-F238E27FC236}">
                <a16:creationId xmlns:a16="http://schemas.microsoft.com/office/drawing/2014/main" id="{FAB31353-B023-4250-A410-A9E197388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73" y="779715"/>
            <a:ext cx="6435320" cy="344316"/>
          </a:xfrm>
          <a:prstGeom prst="rect">
            <a:avLst/>
          </a:prstGeom>
        </p:spPr>
      </p:pic>
    </p:spTree>
    <p:extLst>
      <p:ext uri="{BB962C8B-B14F-4D97-AF65-F5344CB8AC3E}">
        <p14:creationId xmlns:p14="http://schemas.microsoft.com/office/powerpoint/2010/main" val="2488638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4D1BDDB5-FC2E-495F-AD0C-66DF66AEC42B}"/>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5D812D00-B5F8-425C-A7C4-241904340CD3}"/>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DC1AEE45-C750-4F3B-9416-7388A4658073}"/>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6858DBCE-1E67-4B9E-B634-5C7C3A248C26}"/>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3" name="文本占位符 4">
            <a:extLst>
              <a:ext uri="{FF2B5EF4-FFF2-40B4-BE49-F238E27FC236}">
                <a16:creationId xmlns:a16="http://schemas.microsoft.com/office/drawing/2014/main" id="{52FC5990-6504-47D9-81F4-6D6F1F3D8FEF}"/>
              </a:ext>
            </a:extLst>
          </p:cNvPr>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pic>
        <p:nvPicPr>
          <p:cNvPr id="3" name="图片 2">
            <a:extLst>
              <a:ext uri="{FF2B5EF4-FFF2-40B4-BE49-F238E27FC236}">
                <a16:creationId xmlns:a16="http://schemas.microsoft.com/office/drawing/2014/main" id="{87898FF5-D8AE-48D5-869D-6F7E43DD3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20" y="1119522"/>
            <a:ext cx="6550886" cy="3074731"/>
          </a:xfrm>
          <a:prstGeom prst="rect">
            <a:avLst/>
          </a:prstGeom>
        </p:spPr>
      </p:pic>
      <p:pic>
        <p:nvPicPr>
          <p:cNvPr id="11" name="图片 10">
            <a:extLst>
              <a:ext uri="{FF2B5EF4-FFF2-40B4-BE49-F238E27FC236}">
                <a16:creationId xmlns:a16="http://schemas.microsoft.com/office/drawing/2014/main" id="{F1D57A1F-042B-4A31-990D-C48314992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28" y="799748"/>
            <a:ext cx="6487892" cy="338538"/>
          </a:xfrm>
          <a:prstGeom prst="rect">
            <a:avLst/>
          </a:prstGeom>
        </p:spPr>
      </p:pic>
    </p:spTree>
    <p:extLst>
      <p:ext uri="{BB962C8B-B14F-4D97-AF65-F5344CB8AC3E}">
        <p14:creationId xmlns:p14="http://schemas.microsoft.com/office/powerpoint/2010/main" val="114194569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4D1BDDB5-FC2E-495F-AD0C-66DF66AEC42B}"/>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5D812D00-B5F8-425C-A7C4-241904340CD3}"/>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DC1AEE45-C750-4F3B-9416-7388A4658073}"/>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6858DBCE-1E67-4B9E-B634-5C7C3A248C26}"/>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3" name="文本占位符 4">
            <a:extLst>
              <a:ext uri="{FF2B5EF4-FFF2-40B4-BE49-F238E27FC236}">
                <a16:creationId xmlns:a16="http://schemas.microsoft.com/office/drawing/2014/main" id="{52FC5990-6504-47D9-81F4-6D6F1F3D8FEF}"/>
              </a:ext>
            </a:extLst>
          </p:cNvPr>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检测项目</a:t>
            </a:r>
          </a:p>
        </p:txBody>
      </p:sp>
      <p:pic>
        <p:nvPicPr>
          <p:cNvPr id="11" name="图片 10">
            <a:extLst>
              <a:ext uri="{FF2B5EF4-FFF2-40B4-BE49-F238E27FC236}">
                <a16:creationId xmlns:a16="http://schemas.microsoft.com/office/drawing/2014/main" id="{E4FD68AB-5E75-45E4-B7E1-9F1E94967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28" y="799748"/>
            <a:ext cx="6487892" cy="338538"/>
          </a:xfrm>
          <a:prstGeom prst="rect">
            <a:avLst/>
          </a:prstGeom>
        </p:spPr>
      </p:pic>
      <p:pic>
        <p:nvPicPr>
          <p:cNvPr id="3" name="图片 2">
            <a:extLst>
              <a:ext uri="{FF2B5EF4-FFF2-40B4-BE49-F238E27FC236}">
                <a16:creationId xmlns:a16="http://schemas.microsoft.com/office/drawing/2014/main" id="{CFF7CD34-4B6A-440A-BA8C-98590E3FA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29" y="1138287"/>
            <a:ext cx="6487892" cy="3490860"/>
          </a:xfrm>
          <a:prstGeom prst="rect">
            <a:avLst/>
          </a:prstGeom>
        </p:spPr>
      </p:pic>
    </p:spTree>
    <p:extLst>
      <p:ext uri="{BB962C8B-B14F-4D97-AF65-F5344CB8AC3E}">
        <p14:creationId xmlns:p14="http://schemas.microsoft.com/office/powerpoint/2010/main" val="10445669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 r="241"/>
          <a:stretch/>
        </p:blipFill>
        <p:spPr bwMode="auto">
          <a:xfrm>
            <a:off x="0" y="0"/>
            <a:ext cx="9144000" cy="393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0" y="1112838"/>
            <a:ext cx="9144000" cy="2233988"/>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文本框 3"/>
          <p:cNvSpPr txBox="1"/>
          <p:nvPr/>
        </p:nvSpPr>
        <p:spPr>
          <a:xfrm>
            <a:off x="4300587" y="1977407"/>
            <a:ext cx="2293641" cy="1015663"/>
          </a:xfrm>
          <a:prstGeom prst="rect">
            <a:avLst/>
          </a:prstGeom>
          <a:noFill/>
        </p:spPr>
        <p:txBody>
          <a:bodyPr wrap="none" rtlCol="0">
            <a:spAutoFit/>
          </a:bodyPr>
          <a:lstStyle/>
          <a:p>
            <a:r>
              <a:rPr lang="en-US" altLang="zh-CN" sz="6000" b="1" spc="300" dirty="0">
                <a:solidFill>
                  <a:schemeClr val="bg1"/>
                </a:solidFill>
                <a:latin typeface="Akzidenz-Grotesk BQ Condensed" pitchFamily="50" charset="0"/>
              </a:rPr>
              <a:t>Part 3</a:t>
            </a:r>
            <a:endParaRPr lang="zh-CN" altLang="en-US" sz="6000" b="1" spc="300" dirty="0">
              <a:solidFill>
                <a:schemeClr val="bg1"/>
              </a:solidFill>
              <a:latin typeface="Akzidenz-Grotesk BQ Condensed" pitchFamily="50" charset="0"/>
            </a:endParaRPr>
          </a:p>
        </p:txBody>
      </p:sp>
      <p:sp>
        <p:nvSpPr>
          <p:cNvPr id="7" name="文本框 19"/>
          <p:cNvSpPr txBox="1"/>
          <p:nvPr/>
        </p:nvSpPr>
        <p:spPr>
          <a:xfrm>
            <a:off x="4284619" y="1771895"/>
            <a:ext cx="2608406" cy="507831"/>
          </a:xfrm>
          <a:prstGeom prst="rect">
            <a:avLst/>
          </a:prstGeom>
          <a:noFill/>
        </p:spPr>
        <p:txBody>
          <a:bodyPr wrap="none" rtlCol="0">
            <a:spAutoFit/>
          </a:bodyPr>
          <a:lstStyle/>
          <a:p>
            <a:r>
              <a:rPr lang="zh-CN" altLang="en-US" sz="2700" dirty="0">
                <a:solidFill>
                  <a:schemeClr val="bg1"/>
                </a:solidFill>
                <a:latin typeface="微软雅黑" pitchFamily="34" charset="-122"/>
                <a:ea typeface="微软雅黑" pitchFamily="34" charset="-122"/>
              </a:rPr>
              <a:t>图片及视频展示</a:t>
            </a:r>
          </a:p>
        </p:txBody>
      </p:sp>
      <p:grpSp>
        <p:nvGrpSpPr>
          <p:cNvPr id="8" name="组合 7"/>
          <p:cNvGrpSpPr/>
          <p:nvPr/>
        </p:nvGrpSpPr>
        <p:grpSpPr>
          <a:xfrm>
            <a:off x="2627784" y="1906098"/>
            <a:ext cx="942054" cy="665652"/>
            <a:chOff x="2121053" y="4628326"/>
            <a:chExt cx="333034" cy="313762"/>
          </a:xfrm>
        </p:grpSpPr>
        <p:sp>
          <p:nvSpPr>
            <p:cNvPr id="9" name="Freeform 31"/>
            <p:cNvSpPr>
              <a:spLocks/>
            </p:cNvSpPr>
            <p:nvPr/>
          </p:nvSpPr>
          <p:spPr bwMode="auto">
            <a:xfrm>
              <a:off x="2268612" y="4628326"/>
              <a:ext cx="185475" cy="133205"/>
            </a:xfrm>
            <a:custGeom>
              <a:avLst/>
              <a:gdLst>
                <a:gd name="T0" fmla="*/ 81 w 93"/>
                <a:gd name="T1" fmla="*/ 0 h 67"/>
                <a:gd name="T2" fmla="*/ 12 w 93"/>
                <a:gd name="T3" fmla="*/ 0 h 67"/>
                <a:gd name="T4" fmla="*/ 0 w 93"/>
                <a:gd name="T5" fmla="*/ 12 h 67"/>
                <a:gd name="T6" fmla="*/ 0 w 93"/>
                <a:gd name="T7" fmla="*/ 21 h 67"/>
                <a:gd name="T8" fmla="*/ 7 w 93"/>
                <a:gd name="T9" fmla="*/ 21 h 67"/>
                <a:gd name="T10" fmla="*/ 7 w 93"/>
                <a:gd name="T11" fmla="*/ 12 h 67"/>
                <a:gd name="T12" fmla="*/ 12 w 93"/>
                <a:gd name="T13" fmla="*/ 7 h 67"/>
                <a:gd name="T14" fmla="*/ 81 w 93"/>
                <a:gd name="T15" fmla="*/ 7 h 67"/>
                <a:gd name="T16" fmla="*/ 86 w 93"/>
                <a:gd name="T17" fmla="*/ 12 h 67"/>
                <a:gd name="T18" fmla="*/ 86 w 93"/>
                <a:gd name="T19" fmla="*/ 54 h 67"/>
                <a:gd name="T20" fmla="*/ 81 w 93"/>
                <a:gd name="T21" fmla="*/ 59 h 67"/>
                <a:gd name="T22" fmla="*/ 72 w 93"/>
                <a:gd name="T23" fmla="*/ 59 h 67"/>
                <a:gd name="T24" fmla="*/ 72 w 93"/>
                <a:gd name="T25" fmla="*/ 67 h 67"/>
                <a:gd name="T26" fmla="*/ 81 w 93"/>
                <a:gd name="T27" fmla="*/ 67 h 67"/>
                <a:gd name="T28" fmla="*/ 93 w 93"/>
                <a:gd name="T29" fmla="*/ 54 h 67"/>
                <a:gd name="T30" fmla="*/ 93 w 93"/>
                <a:gd name="T31" fmla="*/ 12 h 67"/>
                <a:gd name="T32" fmla="*/ 81 w 93"/>
                <a:gd name="T3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67">
                  <a:moveTo>
                    <a:pt x="81" y="0"/>
                  </a:moveTo>
                  <a:cubicBezTo>
                    <a:pt x="12" y="0"/>
                    <a:pt x="12" y="0"/>
                    <a:pt x="12" y="0"/>
                  </a:cubicBezTo>
                  <a:cubicBezTo>
                    <a:pt x="6" y="0"/>
                    <a:pt x="0" y="5"/>
                    <a:pt x="0" y="12"/>
                  </a:cubicBezTo>
                  <a:cubicBezTo>
                    <a:pt x="0" y="21"/>
                    <a:pt x="0" y="21"/>
                    <a:pt x="0" y="21"/>
                  </a:cubicBezTo>
                  <a:cubicBezTo>
                    <a:pt x="7" y="21"/>
                    <a:pt x="7" y="21"/>
                    <a:pt x="7" y="21"/>
                  </a:cubicBezTo>
                  <a:cubicBezTo>
                    <a:pt x="7" y="12"/>
                    <a:pt x="7" y="12"/>
                    <a:pt x="7" y="12"/>
                  </a:cubicBezTo>
                  <a:cubicBezTo>
                    <a:pt x="7" y="9"/>
                    <a:pt x="10" y="7"/>
                    <a:pt x="12" y="7"/>
                  </a:cubicBezTo>
                  <a:cubicBezTo>
                    <a:pt x="81" y="7"/>
                    <a:pt x="81" y="7"/>
                    <a:pt x="81" y="7"/>
                  </a:cubicBezTo>
                  <a:cubicBezTo>
                    <a:pt x="83" y="7"/>
                    <a:pt x="86" y="9"/>
                    <a:pt x="86" y="12"/>
                  </a:cubicBezTo>
                  <a:cubicBezTo>
                    <a:pt x="86" y="54"/>
                    <a:pt x="86" y="54"/>
                    <a:pt x="86" y="54"/>
                  </a:cubicBezTo>
                  <a:cubicBezTo>
                    <a:pt x="86" y="57"/>
                    <a:pt x="83" y="59"/>
                    <a:pt x="81" y="59"/>
                  </a:cubicBezTo>
                  <a:cubicBezTo>
                    <a:pt x="72" y="59"/>
                    <a:pt x="72" y="59"/>
                    <a:pt x="72" y="59"/>
                  </a:cubicBezTo>
                  <a:cubicBezTo>
                    <a:pt x="72" y="67"/>
                    <a:pt x="72" y="67"/>
                    <a:pt x="72" y="67"/>
                  </a:cubicBezTo>
                  <a:cubicBezTo>
                    <a:pt x="81" y="67"/>
                    <a:pt x="81" y="67"/>
                    <a:pt x="81" y="67"/>
                  </a:cubicBezTo>
                  <a:cubicBezTo>
                    <a:pt x="87" y="67"/>
                    <a:pt x="93" y="61"/>
                    <a:pt x="93" y="54"/>
                  </a:cubicBezTo>
                  <a:cubicBezTo>
                    <a:pt x="93" y="12"/>
                    <a:pt x="93" y="12"/>
                    <a:pt x="93" y="12"/>
                  </a:cubicBezTo>
                  <a:cubicBezTo>
                    <a:pt x="93" y="5"/>
                    <a:pt x="87" y="0"/>
                    <a:pt x="8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32"/>
            <p:cNvSpPr>
              <a:spLocks/>
            </p:cNvSpPr>
            <p:nvPr/>
          </p:nvSpPr>
          <p:spPr bwMode="auto">
            <a:xfrm>
              <a:off x="2224957" y="4664192"/>
              <a:ext cx="185475" cy="131518"/>
            </a:xfrm>
            <a:custGeom>
              <a:avLst/>
              <a:gdLst>
                <a:gd name="T0" fmla="*/ 80 w 93"/>
                <a:gd name="T1" fmla="*/ 0 h 66"/>
                <a:gd name="T2" fmla="*/ 12 w 93"/>
                <a:gd name="T3" fmla="*/ 0 h 66"/>
                <a:gd name="T4" fmla="*/ 0 w 93"/>
                <a:gd name="T5" fmla="*/ 12 h 66"/>
                <a:gd name="T6" fmla="*/ 0 w 93"/>
                <a:gd name="T7" fmla="*/ 29 h 66"/>
                <a:gd name="T8" fmla="*/ 7 w 93"/>
                <a:gd name="T9" fmla="*/ 25 h 66"/>
                <a:gd name="T10" fmla="*/ 7 w 93"/>
                <a:gd name="T11" fmla="*/ 12 h 66"/>
                <a:gd name="T12" fmla="*/ 12 w 93"/>
                <a:gd name="T13" fmla="*/ 7 h 66"/>
                <a:gd name="T14" fmla="*/ 80 w 93"/>
                <a:gd name="T15" fmla="*/ 7 h 66"/>
                <a:gd name="T16" fmla="*/ 85 w 93"/>
                <a:gd name="T17" fmla="*/ 12 h 66"/>
                <a:gd name="T18" fmla="*/ 85 w 93"/>
                <a:gd name="T19" fmla="*/ 54 h 66"/>
                <a:gd name="T20" fmla="*/ 80 w 93"/>
                <a:gd name="T21" fmla="*/ 59 h 66"/>
                <a:gd name="T22" fmla="*/ 12 w 93"/>
                <a:gd name="T23" fmla="*/ 59 h 66"/>
                <a:gd name="T24" fmla="*/ 7 w 93"/>
                <a:gd name="T25" fmla="*/ 54 h 66"/>
                <a:gd name="T26" fmla="*/ 7 w 93"/>
                <a:gd name="T27" fmla="*/ 43 h 66"/>
                <a:gd name="T28" fmla="*/ 0 w 93"/>
                <a:gd name="T29" fmla="*/ 47 h 66"/>
                <a:gd name="T30" fmla="*/ 0 w 93"/>
                <a:gd name="T31" fmla="*/ 54 h 66"/>
                <a:gd name="T32" fmla="*/ 12 w 93"/>
                <a:gd name="T33" fmla="*/ 66 h 66"/>
                <a:gd name="T34" fmla="*/ 80 w 93"/>
                <a:gd name="T35" fmla="*/ 66 h 66"/>
                <a:gd name="T36" fmla="*/ 93 w 93"/>
                <a:gd name="T37" fmla="*/ 54 h 66"/>
                <a:gd name="T38" fmla="*/ 93 w 93"/>
                <a:gd name="T39" fmla="*/ 12 h 66"/>
                <a:gd name="T40" fmla="*/ 80 w 93"/>
                <a:gd name="T4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66">
                  <a:moveTo>
                    <a:pt x="80" y="0"/>
                  </a:moveTo>
                  <a:cubicBezTo>
                    <a:pt x="12" y="0"/>
                    <a:pt x="12" y="0"/>
                    <a:pt x="12" y="0"/>
                  </a:cubicBezTo>
                  <a:cubicBezTo>
                    <a:pt x="5" y="0"/>
                    <a:pt x="0" y="5"/>
                    <a:pt x="0" y="12"/>
                  </a:cubicBezTo>
                  <a:cubicBezTo>
                    <a:pt x="0" y="29"/>
                    <a:pt x="0" y="29"/>
                    <a:pt x="0" y="29"/>
                  </a:cubicBezTo>
                  <a:cubicBezTo>
                    <a:pt x="7" y="25"/>
                    <a:pt x="7" y="25"/>
                    <a:pt x="7" y="25"/>
                  </a:cubicBezTo>
                  <a:cubicBezTo>
                    <a:pt x="7" y="12"/>
                    <a:pt x="7" y="12"/>
                    <a:pt x="7" y="12"/>
                  </a:cubicBezTo>
                  <a:cubicBezTo>
                    <a:pt x="7" y="9"/>
                    <a:pt x="9" y="7"/>
                    <a:pt x="12" y="7"/>
                  </a:cubicBezTo>
                  <a:cubicBezTo>
                    <a:pt x="80" y="7"/>
                    <a:pt x="80" y="7"/>
                    <a:pt x="80" y="7"/>
                  </a:cubicBezTo>
                  <a:cubicBezTo>
                    <a:pt x="83" y="7"/>
                    <a:pt x="85" y="9"/>
                    <a:pt x="85" y="12"/>
                  </a:cubicBezTo>
                  <a:cubicBezTo>
                    <a:pt x="85" y="54"/>
                    <a:pt x="85" y="54"/>
                    <a:pt x="85" y="54"/>
                  </a:cubicBezTo>
                  <a:cubicBezTo>
                    <a:pt x="85" y="57"/>
                    <a:pt x="83" y="59"/>
                    <a:pt x="80" y="59"/>
                  </a:cubicBezTo>
                  <a:cubicBezTo>
                    <a:pt x="12" y="59"/>
                    <a:pt x="12" y="59"/>
                    <a:pt x="12" y="59"/>
                  </a:cubicBezTo>
                  <a:cubicBezTo>
                    <a:pt x="9" y="59"/>
                    <a:pt x="7" y="57"/>
                    <a:pt x="7" y="54"/>
                  </a:cubicBezTo>
                  <a:cubicBezTo>
                    <a:pt x="7" y="43"/>
                    <a:pt x="7" y="43"/>
                    <a:pt x="7" y="43"/>
                  </a:cubicBezTo>
                  <a:cubicBezTo>
                    <a:pt x="0" y="47"/>
                    <a:pt x="0" y="47"/>
                    <a:pt x="0" y="47"/>
                  </a:cubicBezTo>
                  <a:cubicBezTo>
                    <a:pt x="0" y="54"/>
                    <a:pt x="0" y="54"/>
                    <a:pt x="0" y="54"/>
                  </a:cubicBezTo>
                  <a:cubicBezTo>
                    <a:pt x="0" y="61"/>
                    <a:pt x="5" y="66"/>
                    <a:pt x="12" y="66"/>
                  </a:cubicBezTo>
                  <a:cubicBezTo>
                    <a:pt x="80" y="66"/>
                    <a:pt x="80" y="66"/>
                    <a:pt x="80" y="66"/>
                  </a:cubicBezTo>
                  <a:cubicBezTo>
                    <a:pt x="87" y="66"/>
                    <a:pt x="93" y="61"/>
                    <a:pt x="93" y="54"/>
                  </a:cubicBezTo>
                  <a:cubicBezTo>
                    <a:pt x="93" y="12"/>
                    <a:pt x="93" y="12"/>
                    <a:pt x="93" y="12"/>
                  </a:cubicBezTo>
                  <a:cubicBezTo>
                    <a:pt x="93" y="5"/>
                    <a:pt x="87" y="0"/>
                    <a:pt x="8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Oval 33"/>
            <p:cNvSpPr>
              <a:spLocks noChangeArrowheads="1"/>
            </p:cNvSpPr>
            <p:nvPr/>
          </p:nvSpPr>
          <p:spPr bwMode="auto">
            <a:xfrm>
              <a:off x="2142762" y="4659239"/>
              <a:ext cx="62387" cy="5985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34"/>
            <p:cNvSpPr>
              <a:spLocks/>
            </p:cNvSpPr>
            <p:nvPr/>
          </p:nvSpPr>
          <p:spPr bwMode="auto">
            <a:xfrm>
              <a:off x="2121053" y="4689168"/>
              <a:ext cx="189691" cy="252920"/>
            </a:xfrm>
            <a:custGeom>
              <a:avLst/>
              <a:gdLst>
                <a:gd name="T0" fmla="*/ 94 w 95"/>
                <a:gd name="T1" fmla="*/ 4 h 127"/>
                <a:gd name="T2" fmla="*/ 93 w 95"/>
                <a:gd name="T3" fmla="*/ 2 h 127"/>
                <a:gd name="T4" fmla="*/ 86 w 95"/>
                <a:gd name="T5" fmla="*/ 1 h 127"/>
                <a:gd name="T6" fmla="*/ 48 w 95"/>
                <a:gd name="T7" fmla="*/ 20 h 127"/>
                <a:gd name="T8" fmla="*/ 48 w 95"/>
                <a:gd name="T9" fmla="*/ 20 h 127"/>
                <a:gd name="T10" fmla="*/ 39 w 95"/>
                <a:gd name="T11" fmla="*/ 20 h 127"/>
                <a:gd name="T12" fmla="*/ 28 w 95"/>
                <a:gd name="T13" fmla="*/ 20 h 127"/>
                <a:gd name="T14" fmla="*/ 25 w 95"/>
                <a:gd name="T15" fmla="*/ 20 h 127"/>
                <a:gd name="T16" fmla="*/ 22 w 95"/>
                <a:gd name="T17" fmla="*/ 20 h 127"/>
                <a:gd name="T18" fmla="*/ 6 w 95"/>
                <a:gd name="T19" fmla="*/ 20 h 127"/>
                <a:gd name="T20" fmla="*/ 3 w 95"/>
                <a:gd name="T21" fmla="*/ 22 h 127"/>
                <a:gd name="T22" fmla="*/ 1 w 95"/>
                <a:gd name="T23" fmla="*/ 26 h 127"/>
                <a:gd name="T24" fmla="*/ 0 w 95"/>
                <a:gd name="T25" fmla="*/ 68 h 127"/>
                <a:gd name="T26" fmla="*/ 4 w 95"/>
                <a:gd name="T27" fmla="*/ 74 h 127"/>
                <a:gd name="T28" fmla="*/ 6 w 95"/>
                <a:gd name="T29" fmla="*/ 74 h 127"/>
                <a:gd name="T30" fmla="*/ 10 w 95"/>
                <a:gd name="T31" fmla="*/ 69 h 127"/>
                <a:gd name="T32" fmla="*/ 11 w 95"/>
                <a:gd name="T33" fmla="*/ 38 h 127"/>
                <a:gd name="T34" fmla="*/ 12 w 95"/>
                <a:gd name="T35" fmla="*/ 38 h 127"/>
                <a:gd name="T36" fmla="*/ 12 w 95"/>
                <a:gd name="T37" fmla="*/ 64 h 127"/>
                <a:gd name="T38" fmla="*/ 12 w 95"/>
                <a:gd name="T39" fmla="*/ 66 h 127"/>
                <a:gd name="T40" fmla="*/ 12 w 95"/>
                <a:gd name="T41" fmla="*/ 121 h 127"/>
                <a:gd name="T42" fmla="*/ 18 w 95"/>
                <a:gd name="T43" fmla="*/ 127 h 127"/>
                <a:gd name="T44" fmla="*/ 22 w 95"/>
                <a:gd name="T45" fmla="*/ 127 h 127"/>
                <a:gd name="T46" fmla="*/ 28 w 95"/>
                <a:gd name="T47" fmla="*/ 121 h 127"/>
                <a:gd name="T48" fmla="*/ 28 w 95"/>
                <a:gd name="T49" fmla="*/ 78 h 127"/>
                <a:gd name="T50" fmla="*/ 33 w 95"/>
                <a:gd name="T51" fmla="*/ 78 h 127"/>
                <a:gd name="T52" fmla="*/ 33 w 95"/>
                <a:gd name="T53" fmla="*/ 121 h 127"/>
                <a:gd name="T54" fmla="*/ 39 w 95"/>
                <a:gd name="T55" fmla="*/ 127 h 127"/>
                <a:gd name="T56" fmla="*/ 43 w 95"/>
                <a:gd name="T57" fmla="*/ 127 h 127"/>
                <a:gd name="T58" fmla="*/ 49 w 95"/>
                <a:gd name="T59" fmla="*/ 121 h 127"/>
                <a:gd name="T60" fmla="*/ 49 w 95"/>
                <a:gd name="T61" fmla="*/ 66 h 127"/>
                <a:gd name="T62" fmla="*/ 49 w 95"/>
                <a:gd name="T63" fmla="*/ 64 h 127"/>
                <a:gd name="T64" fmla="*/ 49 w 95"/>
                <a:gd name="T65" fmla="*/ 36 h 127"/>
                <a:gd name="T66" fmla="*/ 54 w 95"/>
                <a:gd name="T67" fmla="*/ 29 h 127"/>
                <a:gd name="T68" fmla="*/ 91 w 95"/>
                <a:gd name="T69" fmla="*/ 10 h 127"/>
                <a:gd name="T70" fmla="*/ 94 w 95"/>
                <a:gd name="T71" fmla="*/ 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127">
                  <a:moveTo>
                    <a:pt x="94" y="4"/>
                  </a:moveTo>
                  <a:cubicBezTo>
                    <a:pt x="93" y="2"/>
                    <a:pt x="93" y="2"/>
                    <a:pt x="93" y="2"/>
                  </a:cubicBezTo>
                  <a:cubicBezTo>
                    <a:pt x="92" y="0"/>
                    <a:pt x="89" y="0"/>
                    <a:pt x="86" y="1"/>
                  </a:cubicBezTo>
                  <a:cubicBezTo>
                    <a:pt x="48" y="20"/>
                    <a:pt x="48" y="20"/>
                    <a:pt x="48" y="20"/>
                  </a:cubicBezTo>
                  <a:cubicBezTo>
                    <a:pt x="48" y="20"/>
                    <a:pt x="48" y="20"/>
                    <a:pt x="48" y="20"/>
                  </a:cubicBezTo>
                  <a:cubicBezTo>
                    <a:pt x="39" y="20"/>
                    <a:pt x="39" y="20"/>
                    <a:pt x="39" y="20"/>
                  </a:cubicBezTo>
                  <a:cubicBezTo>
                    <a:pt x="28" y="20"/>
                    <a:pt x="28" y="20"/>
                    <a:pt x="28" y="20"/>
                  </a:cubicBezTo>
                  <a:cubicBezTo>
                    <a:pt x="25" y="20"/>
                    <a:pt x="25" y="20"/>
                    <a:pt x="25" y="20"/>
                  </a:cubicBezTo>
                  <a:cubicBezTo>
                    <a:pt x="22" y="20"/>
                    <a:pt x="22" y="20"/>
                    <a:pt x="22" y="20"/>
                  </a:cubicBezTo>
                  <a:cubicBezTo>
                    <a:pt x="6" y="20"/>
                    <a:pt x="6" y="20"/>
                    <a:pt x="6" y="20"/>
                  </a:cubicBezTo>
                  <a:cubicBezTo>
                    <a:pt x="6" y="20"/>
                    <a:pt x="4" y="21"/>
                    <a:pt x="3" y="22"/>
                  </a:cubicBezTo>
                  <a:cubicBezTo>
                    <a:pt x="2" y="23"/>
                    <a:pt x="1" y="24"/>
                    <a:pt x="1" y="26"/>
                  </a:cubicBezTo>
                  <a:cubicBezTo>
                    <a:pt x="0" y="68"/>
                    <a:pt x="0" y="68"/>
                    <a:pt x="0" y="68"/>
                  </a:cubicBezTo>
                  <a:cubicBezTo>
                    <a:pt x="0" y="71"/>
                    <a:pt x="2" y="73"/>
                    <a:pt x="4" y="74"/>
                  </a:cubicBezTo>
                  <a:cubicBezTo>
                    <a:pt x="6" y="74"/>
                    <a:pt x="6" y="74"/>
                    <a:pt x="6" y="74"/>
                  </a:cubicBezTo>
                  <a:cubicBezTo>
                    <a:pt x="8" y="74"/>
                    <a:pt x="10" y="71"/>
                    <a:pt x="10" y="69"/>
                  </a:cubicBezTo>
                  <a:cubicBezTo>
                    <a:pt x="11" y="38"/>
                    <a:pt x="11" y="38"/>
                    <a:pt x="11" y="38"/>
                  </a:cubicBezTo>
                  <a:cubicBezTo>
                    <a:pt x="12" y="38"/>
                    <a:pt x="12" y="38"/>
                    <a:pt x="12" y="38"/>
                  </a:cubicBezTo>
                  <a:cubicBezTo>
                    <a:pt x="12" y="64"/>
                    <a:pt x="12" y="64"/>
                    <a:pt x="12" y="64"/>
                  </a:cubicBezTo>
                  <a:cubicBezTo>
                    <a:pt x="12" y="66"/>
                    <a:pt x="12" y="66"/>
                    <a:pt x="12" y="66"/>
                  </a:cubicBezTo>
                  <a:cubicBezTo>
                    <a:pt x="12" y="121"/>
                    <a:pt x="12" y="121"/>
                    <a:pt x="12" y="121"/>
                  </a:cubicBezTo>
                  <a:cubicBezTo>
                    <a:pt x="12" y="124"/>
                    <a:pt x="15" y="127"/>
                    <a:pt x="18" y="127"/>
                  </a:cubicBezTo>
                  <a:cubicBezTo>
                    <a:pt x="22" y="127"/>
                    <a:pt x="22" y="127"/>
                    <a:pt x="22" y="127"/>
                  </a:cubicBezTo>
                  <a:cubicBezTo>
                    <a:pt x="25" y="127"/>
                    <a:pt x="28" y="124"/>
                    <a:pt x="28" y="121"/>
                  </a:cubicBezTo>
                  <a:cubicBezTo>
                    <a:pt x="28" y="78"/>
                    <a:pt x="28" y="78"/>
                    <a:pt x="28" y="78"/>
                  </a:cubicBezTo>
                  <a:cubicBezTo>
                    <a:pt x="33" y="78"/>
                    <a:pt x="33" y="78"/>
                    <a:pt x="33" y="78"/>
                  </a:cubicBezTo>
                  <a:cubicBezTo>
                    <a:pt x="33" y="121"/>
                    <a:pt x="33" y="121"/>
                    <a:pt x="33" y="121"/>
                  </a:cubicBezTo>
                  <a:cubicBezTo>
                    <a:pt x="33" y="124"/>
                    <a:pt x="36" y="127"/>
                    <a:pt x="39" y="127"/>
                  </a:cubicBezTo>
                  <a:cubicBezTo>
                    <a:pt x="43" y="127"/>
                    <a:pt x="43" y="127"/>
                    <a:pt x="43" y="127"/>
                  </a:cubicBezTo>
                  <a:cubicBezTo>
                    <a:pt x="46" y="127"/>
                    <a:pt x="49" y="124"/>
                    <a:pt x="49" y="121"/>
                  </a:cubicBezTo>
                  <a:cubicBezTo>
                    <a:pt x="49" y="66"/>
                    <a:pt x="49" y="66"/>
                    <a:pt x="49" y="66"/>
                  </a:cubicBezTo>
                  <a:cubicBezTo>
                    <a:pt x="49" y="64"/>
                    <a:pt x="49" y="64"/>
                    <a:pt x="49" y="64"/>
                  </a:cubicBezTo>
                  <a:cubicBezTo>
                    <a:pt x="49" y="36"/>
                    <a:pt x="49" y="36"/>
                    <a:pt x="49" y="36"/>
                  </a:cubicBezTo>
                  <a:cubicBezTo>
                    <a:pt x="50" y="33"/>
                    <a:pt x="52" y="31"/>
                    <a:pt x="54" y="29"/>
                  </a:cubicBezTo>
                  <a:cubicBezTo>
                    <a:pt x="91" y="10"/>
                    <a:pt x="91" y="10"/>
                    <a:pt x="91" y="10"/>
                  </a:cubicBezTo>
                  <a:cubicBezTo>
                    <a:pt x="94" y="9"/>
                    <a:pt x="95" y="6"/>
                    <a:pt x="9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 name="矩形 4"/>
          <p:cNvSpPr/>
          <p:nvPr/>
        </p:nvSpPr>
        <p:spPr>
          <a:xfrm>
            <a:off x="4941268" y="2433251"/>
            <a:ext cx="184731" cy="369332"/>
          </a:xfrm>
          <a:prstGeom prst="rect">
            <a:avLst/>
          </a:prstGeom>
        </p:spPr>
        <p:txBody>
          <a:bodyPr wrap="none">
            <a:spAutoFit/>
          </a:bodyPr>
          <a:lstStyle/>
          <a:p>
            <a:pPr algn="r"/>
            <a:endParaRPr lang="zh-CN" altLang="en-US"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Tree>
    <p:extLst>
      <p:ext uri="{BB962C8B-B14F-4D97-AF65-F5344CB8AC3E}">
        <p14:creationId xmlns:p14="http://schemas.microsoft.com/office/powerpoint/2010/main" val="19334779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客户参观</a:t>
            </a:r>
            <a:endParaRPr lang="en-US" altLang="zh-CN" sz="3200" dirty="0">
              <a:solidFill>
                <a:schemeClr val="tx1">
                  <a:lumMod val="75000"/>
                  <a:lumOff val="25000"/>
                </a:schemeClr>
              </a:solidFill>
              <a:latin typeface="微软雅黑" pitchFamily="34" charset="-122"/>
              <a:ea typeface="微软雅黑" pitchFamily="34" charset="-122"/>
            </a:endParaRP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89ADBE1B-5E3E-454E-AF22-FB0DBB37E5B2}"/>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D10C57C5-BBE4-4604-BD65-53E0F029BA30}"/>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FBDDAE91-6578-40B9-88B5-7B0FCBCF2F12}"/>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369308F4-70D7-451E-AC81-09ACA0E9AB41}"/>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pic>
        <p:nvPicPr>
          <p:cNvPr id="3" name="图片 2">
            <a:extLst>
              <a:ext uri="{FF2B5EF4-FFF2-40B4-BE49-F238E27FC236}">
                <a16:creationId xmlns:a16="http://schemas.microsoft.com/office/drawing/2014/main" id="{15CBC88C-C3D4-4F26-91F0-39E2EB968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740449"/>
            <a:ext cx="3216761" cy="1722414"/>
          </a:xfrm>
          <a:prstGeom prst="rect">
            <a:avLst/>
          </a:prstGeom>
        </p:spPr>
      </p:pic>
      <p:pic>
        <p:nvPicPr>
          <p:cNvPr id="5" name="图片 4">
            <a:extLst>
              <a:ext uri="{FF2B5EF4-FFF2-40B4-BE49-F238E27FC236}">
                <a16:creationId xmlns:a16="http://schemas.microsoft.com/office/drawing/2014/main" id="{4646B8FE-93EB-49A1-B3F8-5B7309AB0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863" y="2635660"/>
            <a:ext cx="3092251" cy="1919834"/>
          </a:xfrm>
          <a:prstGeom prst="rect">
            <a:avLst/>
          </a:prstGeom>
        </p:spPr>
      </p:pic>
      <p:pic>
        <p:nvPicPr>
          <p:cNvPr id="15" name="图片 14">
            <a:extLst>
              <a:ext uri="{FF2B5EF4-FFF2-40B4-BE49-F238E27FC236}">
                <a16:creationId xmlns:a16="http://schemas.microsoft.com/office/drawing/2014/main" id="{D46605C3-ADDD-4584-A806-0AF4F74A7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2491" y="2586753"/>
            <a:ext cx="3337941" cy="1986518"/>
          </a:xfrm>
          <a:prstGeom prst="rect">
            <a:avLst/>
          </a:prstGeom>
        </p:spPr>
      </p:pic>
    </p:spTree>
    <p:extLst>
      <p:ext uri="{BB962C8B-B14F-4D97-AF65-F5344CB8AC3E}">
        <p14:creationId xmlns:p14="http://schemas.microsoft.com/office/powerpoint/2010/main" val="29286381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产品照片</a:t>
            </a:r>
          </a:p>
        </p:txBody>
      </p:sp>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89ADBE1B-5E3E-454E-AF22-FB0DBB37E5B2}"/>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D10C57C5-BBE4-4604-BD65-53E0F029BA30}"/>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FBDDAE91-6578-40B9-88B5-7B0FCBCF2F12}"/>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369308F4-70D7-451E-AC81-09ACA0E9AB41}"/>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pic>
        <p:nvPicPr>
          <p:cNvPr id="5" name="图片 4">
            <a:extLst>
              <a:ext uri="{FF2B5EF4-FFF2-40B4-BE49-F238E27FC236}">
                <a16:creationId xmlns:a16="http://schemas.microsoft.com/office/drawing/2014/main" id="{1929C326-9F9B-4F64-A874-C2A0B5330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009953"/>
            <a:ext cx="3657202" cy="3123593"/>
          </a:xfrm>
          <a:prstGeom prst="rect">
            <a:avLst/>
          </a:prstGeom>
        </p:spPr>
      </p:pic>
      <p:pic>
        <p:nvPicPr>
          <p:cNvPr id="14" name="图片 13">
            <a:extLst>
              <a:ext uri="{FF2B5EF4-FFF2-40B4-BE49-F238E27FC236}">
                <a16:creationId xmlns:a16="http://schemas.microsoft.com/office/drawing/2014/main" id="{546F279C-5EF4-489D-8BDE-31E2CE246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483" y="625055"/>
            <a:ext cx="2920040" cy="3893387"/>
          </a:xfrm>
          <a:prstGeom prst="rect">
            <a:avLst/>
          </a:prstGeom>
        </p:spPr>
      </p:pic>
    </p:spTree>
    <p:extLst>
      <p:ext uri="{BB962C8B-B14F-4D97-AF65-F5344CB8AC3E}">
        <p14:creationId xmlns:p14="http://schemas.microsoft.com/office/powerpoint/2010/main" val="312841066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产品照片</a:t>
            </a:r>
          </a:p>
        </p:txBody>
      </p:sp>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89ADBE1B-5E3E-454E-AF22-FB0DBB37E5B2}"/>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D10C57C5-BBE4-4604-BD65-53E0F029BA30}"/>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FBDDAE91-6578-40B9-88B5-7B0FCBCF2F12}"/>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369308F4-70D7-451E-AC81-09ACA0E9AB41}"/>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pic>
        <p:nvPicPr>
          <p:cNvPr id="3" name="图片 2">
            <a:extLst>
              <a:ext uri="{FF2B5EF4-FFF2-40B4-BE49-F238E27FC236}">
                <a16:creationId xmlns:a16="http://schemas.microsoft.com/office/drawing/2014/main" id="{9CCC941A-A457-45FA-8DE6-97533F697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04" y="781384"/>
            <a:ext cx="2727528" cy="3636703"/>
          </a:xfrm>
          <a:prstGeom prst="rect">
            <a:avLst/>
          </a:prstGeom>
        </p:spPr>
      </p:pic>
      <p:pic>
        <p:nvPicPr>
          <p:cNvPr id="5" name="图片 4">
            <a:extLst>
              <a:ext uri="{FF2B5EF4-FFF2-40B4-BE49-F238E27FC236}">
                <a16:creationId xmlns:a16="http://schemas.microsoft.com/office/drawing/2014/main" id="{B4E76B23-9CDB-4B15-8171-258D8E8DA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165" y="780607"/>
            <a:ext cx="2771010" cy="3694680"/>
          </a:xfrm>
          <a:prstGeom prst="rect">
            <a:avLst/>
          </a:prstGeom>
        </p:spPr>
      </p:pic>
    </p:spTree>
    <p:extLst>
      <p:ext uri="{BB962C8B-B14F-4D97-AF65-F5344CB8AC3E}">
        <p14:creationId xmlns:p14="http://schemas.microsoft.com/office/powerpoint/2010/main" val="37960436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产品照片</a:t>
            </a:r>
          </a:p>
        </p:txBody>
      </p:sp>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89ADBE1B-5E3E-454E-AF22-FB0DBB37E5B2}"/>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D10C57C5-BBE4-4604-BD65-53E0F029BA30}"/>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FBDDAE91-6578-40B9-88B5-7B0FCBCF2F12}"/>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369308F4-70D7-451E-AC81-09ACA0E9AB41}"/>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pic>
        <p:nvPicPr>
          <p:cNvPr id="3" name="图片 2">
            <a:extLst>
              <a:ext uri="{FF2B5EF4-FFF2-40B4-BE49-F238E27FC236}">
                <a16:creationId xmlns:a16="http://schemas.microsoft.com/office/drawing/2014/main" id="{2E508234-607D-49D4-9452-E5E922180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04" y="767584"/>
            <a:ext cx="2738903" cy="3651870"/>
          </a:xfrm>
          <a:prstGeom prst="rect">
            <a:avLst/>
          </a:prstGeom>
        </p:spPr>
      </p:pic>
      <p:pic>
        <p:nvPicPr>
          <p:cNvPr id="5" name="图片 4">
            <a:extLst>
              <a:ext uri="{FF2B5EF4-FFF2-40B4-BE49-F238E27FC236}">
                <a16:creationId xmlns:a16="http://schemas.microsoft.com/office/drawing/2014/main" id="{18A69966-9EFF-4C1D-830E-C02CDDB30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1193" y="762667"/>
            <a:ext cx="2765007" cy="3686677"/>
          </a:xfrm>
          <a:prstGeom prst="rect">
            <a:avLst/>
          </a:prstGeom>
        </p:spPr>
      </p:pic>
    </p:spTree>
    <p:extLst>
      <p:ext uri="{BB962C8B-B14F-4D97-AF65-F5344CB8AC3E}">
        <p14:creationId xmlns:p14="http://schemas.microsoft.com/office/powerpoint/2010/main" val="37282299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软件介面</a:t>
            </a:r>
          </a:p>
        </p:txBody>
      </p:sp>
      <p:sp>
        <p:nvSpPr>
          <p:cNvPr id="23" name="文本框 106"/>
          <p:cNvSpPr txBox="1"/>
          <p:nvPr/>
        </p:nvSpPr>
        <p:spPr>
          <a:xfrm>
            <a:off x="417457" y="1332855"/>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89ADBE1B-5E3E-454E-AF22-FB0DBB37E5B2}"/>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D10C57C5-BBE4-4604-BD65-53E0F029BA30}"/>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FBDDAE91-6578-40B9-88B5-7B0FCBCF2F12}"/>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369308F4-70D7-451E-AC81-09ACA0E9AB41}"/>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pic>
        <p:nvPicPr>
          <p:cNvPr id="2" name="图片 1"/>
          <p:cNvPicPr>
            <a:picLocks noChangeAspect="1"/>
          </p:cNvPicPr>
          <p:nvPr/>
        </p:nvPicPr>
        <p:blipFill>
          <a:blip r:embed="rId3"/>
          <a:stretch>
            <a:fillRect/>
          </a:stretch>
        </p:blipFill>
        <p:spPr>
          <a:xfrm>
            <a:off x="4612378" y="1257597"/>
            <a:ext cx="4249237" cy="2326963"/>
          </a:xfrm>
          <a:prstGeom prst="rect">
            <a:avLst/>
          </a:prstGeom>
        </p:spPr>
      </p:pic>
      <p:pic>
        <p:nvPicPr>
          <p:cNvPr id="3" name="图片 2"/>
          <p:cNvPicPr>
            <a:picLocks noChangeAspect="1"/>
          </p:cNvPicPr>
          <p:nvPr/>
        </p:nvPicPr>
        <p:blipFill>
          <a:blip r:embed="rId4"/>
          <a:stretch>
            <a:fillRect/>
          </a:stretch>
        </p:blipFill>
        <p:spPr>
          <a:xfrm>
            <a:off x="323528" y="1257597"/>
            <a:ext cx="4288850" cy="2326963"/>
          </a:xfrm>
          <a:prstGeom prst="rect">
            <a:avLst/>
          </a:prstGeom>
        </p:spPr>
      </p:pic>
    </p:spTree>
    <p:extLst>
      <p:ext uri="{BB962C8B-B14F-4D97-AF65-F5344CB8AC3E}">
        <p14:creationId xmlns:p14="http://schemas.microsoft.com/office/powerpoint/2010/main" val="34985366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65000"/>
                    <a:lumOff val="35000"/>
                  </a:schemeClr>
                </a:solidFill>
                <a:latin typeface="微软雅黑" pitchFamily="34" charset="-122"/>
                <a:ea typeface="微软雅黑" pitchFamily="34" charset="-122"/>
              </a:rPr>
              <a:t>前言</a:t>
            </a:r>
          </a:p>
        </p:txBody>
      </p:sp>
      <p:sp>
        <p:nvSpPr>
          <p:cNvPr id="27" name="Freeform 11"/>
          <p:cNvSpPr>
            <a:spLocks noEditPoints="1"/>
          </p:cNvSpPr>
          <p:nvPr/>
        </p:nvSpPr>
        <p:spPr bwMode="auto">
          <a:xfrm>
            <a:off x="678629" y="3455439"/>
            <a:ext cx="197188" cy="102265"/>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
          <p:cNvSpPr>
            <a:spLocks noEditPoints="1"/>
          </p:cNvSpPr>
          <p:nvPr/>
        </p:nvSpPr>
        <p:spPr bwMode="auto">
          <a:xfrm>
            <a:off x="678629" y="4448739"/>
            <a:ext cx="197188" cy="102265"/>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5C7ECAE2-4CDD-4965-9D6C-F55ACB246B60}"/>
              </a:ext>
            </a:extLst>
          </p:cNvPr>
          <p:cNvSpPr/>
          <p:nvPr/>
        </p:nvSpPr>
        <p:spPr>
          <a:xfrm>
            <a:off x="1079612" y="989713"/>
            <a:ext cx="6948772" cy="3742277"/>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44" name="组合 43">
            <a:extLst>
              <a:ext uri="{FF2B5EF4-FFF2-40B4-BE49-F238E27FC236}">
                <a16:creationId xmlns:a16="http://schemas.microsoft.com/office/drawing/2014/main" id="{AFD08F18-AC27-4095-A22F-4A4D350223A6}"/>
              </a:ext>
            </a:extLst>
          </p:cNvPr>
          <p:cNvGrpSpPr/>
          <p:nvPr/>
        </p:nvGrpSpPr>
        <p:grpSpPr>
          <a:xfrm>
            <a:off x="1420272" y="1149890"/>
            <a:ext cx="6267451" cy="3459432"/>
            <a:chOff x="2775980" y="3453311"/>
            <a:chExt cx="6267451" cy="3320315"/>
          </a:xfrm>
        </p:grpSpPr>
        <p:sp>
          <p:nvSpPr>
            <p:cNvPr id="58" name="文本框 106">
              <a:extLst>
                <a:ext uri="{FF2B5EF4-FFF2-40B4-BE49-F238E27FC236}">
                  <a16:creationId xmlns:a16="http://schemas.microsoft.com/office/drawing/2014/main" id="{04A5B04B-1D0B-429C-A794-0F3F9C6C411A}"/>
                </a:ext>
              </a:extLst>
            </p:cNvPr>
            <p:cNvSpPr txBox="1"/>
            <p:nvPr/>
          </p:nvSpPr>
          <p:spPr>
            <a:xfrm>
              <a:off x="5115876" y="3453311"/>
              <a:ext cx="1107996"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前言二</a:t>
              </a:r>
            </a:p>
          </p:txBody>
        </p:sp>
        <p:sp>
          <p:nvSpPr>
            <p:cNvPr id="59" name="文本框 107">
              <a:extLst>
                <a:ext uri="{FF2B5EF4-FFF2-40B4-BE49-F238E27FC236}">
                  <a16:creationId xmlns:a16="http://schemas.microsoft.com/office/drawing/2014/main" id="{51F4A542-BCBF-42C1-9DF0-6141C553D69F}"/>
                </a:ext>
              </a:extLst>
            </p:cNvPr>
            <p:cNvSpPr txBox="1"/>
            <p:nvPr/>
          </p:nvSpPr>
          <p:spPr>
            <a:xfrm>
              <a:off x="2775980" y="3963636"/>
              <a:ext cx="6267451" cy="2809990"/>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00" dirty="0">
                  <a:solidFill>
                    <a:schemeClr val="bg1"/>
                  </a:solidFill>
                </a:rPr>
                <a:t>       为了解决电容行业，人工外观检测所带来的问题，我司迅速组织了由博士带队的研发团队，历经两年多的时间，终于研发出来了这一款” </a:t>
              </a:r>
              <a:r>
                <a:rPr lang="en-US" altLang="zh-CN" sz="1300" dirty="0">
                  <a:solidFill>
                    <a:schemeClr val="bg1"/>
                  </a:solidFill>
                </a:rPr>
                <a:t>A I - C C D</a:t>
              </a:r>
              <a:r>
                <a:rPr lang="zh-CN" altLang="en-US" sz="1300" dirty="0">
                  <a:solidFill>
                    <a:schemeClr val="bg1"/>
                  </a:solidFill>
                </a:rPr>
                <a:t>电容外观分选机”，这台机的优点如下：</a:t>
              </a:r>
            </a:p>
            <a:p>
              <a:r>
                <a:rPr lang="zh-CN" altLang="en-US" sz="1300" dirty="0">
                  <a:solidFill>
                    <a:schemeClr val="bg1"/>
                  </a:solidFill>
                </a:rPr>
                <a:t>       智能识别不良品，智能剔除不良品；</a:t>
              </a:r>
            </a:p>
            <a:p>
              <a:r>
                <a:rPr lang="zh-CN" altLang="en-US" sz="1300" dirty="0">
                  <a:solidFill>
                    <a:schemeClr val="bg1"/>
                  </a:solidFill>
                </a:rPr>
                <a:t>       机台操作简便。稍微培训一下即可上手；</a:t>
              </a:r>
            </a:p>
            <a:p>
              <a:r>
                <a:rPr lang="zh-CN" altLang="en-US" sz="1300" dirty="0">
                  <a:solidFill>
                    <a:schemeClr val="bg1"/>
                  </a:solidFill>
                </a:rPr>
                <a:t>       中文界面；易懂易学习；</a:t>
              </a:r>
            </a:p>
            <a:p>
              <a:r>
                <a:rPr lang="zh-CN" altLang="en-US" sz="1300" dirty="0">
                  <a:solidFill>
                    <a:schemeClr val="bg1"/>
                  </a:solidFill>
                </a:rPr>
                <a:t>       检测速度可达</a:t>
              </a:r>
              <a:r>
                <a:rPr lang="en-US" altLang="zh-CN" sz="1300" dirty="0">
                  <a:solidFill>
                    <a:schemeClr val="bg1"/>
                  </a:solidFill>
                </a:rPr>
                <a:t>500p c s / min</a:t>
              </a:r>
              <a:r>
                <a:rPr lang="zh-CN" altLang="en-US" sz="1300" dirty="0">
                  <a:solidFill>
                    <a:schemeClr val="bg1"/>
                  </a:solidFill>
                </a:rPr>
                <a:t>以上；</a:t>
              </a:r>
            </a:p>
            <a:p>
              <a:r>
                <a:rPr lang="zh-CN" altLang="en-US" sz="1300" dirty="0">
                  <a:solidFill>
                    <a:schemeClr val="bg1"/>
                  </a:solidFill>
                </a:rPr>
                <a:t>       检测图片可保存，以供后续追溯；</a:t>
              </a:r>
            </a:p>
            <a:p>
              <a:r>
                <a:rPr lang="zh-CN" altLang="en-US" sz="1300" dirty="0">
                  <a:solidFill>
                    <a:schemeClr val="bg1"/>
                  </a:solidFill>
                </a:rPr>
                <a:t>       自动统计各种数量；</a:t>
              </a:r>
            </a:p>
            <a:p>
              <a:r>
                <a:rPr lang="zh-CN" altLang="en-US" sz="1300" dirty="0">
                  <a:solidFill>
                    <a:schemeClr val="bg1"/>
                  </a:solidFill>
                </a:rPr>
                <a:t>       方便品质管理人员及时了解品质动向；</a:t>
              </a:r>
            </a:p>
            <a:p>
              <a:r>
                <a:rPr lang="zh-CN" altLang="en-US" sz="1300" dirty="0">
                  <a:solidFill>
                    <a:schemeClr val="bg1"/>
                  </a:solidFill>
                </a:rPr>
                <a:t>       </a:t>
              </a:r>
              <a:r>
                <a:rPr lang="en-US" altLang="zh-CN" sz="1300" dirty="0">
                  <a:solidFill>
                    <a:schemeClr val="bg1"/>
                  </a:solidFill>
                </a:rPr>
                <a:t>1</a:t>
              </a:r>
              <a:r>
                <a:rPr lang="zh-CN" altLang="en-US" sz="1300" dirty="0">
                  <a:solidFill>
                    <a:schemeClr val="bg1"/>
                  </a:solidFill>
                </a:rPr>
                <a:t>人可管理</a:t>
              </a:r>
              <a:r>
                <a:rPr lang="en-US" altLang="zh-CN" sz="1300" dirty="0">
                  <a:solidFill>
                    <a:schemeClr val="bg1"/>
                  </a:solidFill>
                </a:rPr>
                <a:t>4</a:t>
              </a:r>
              <a:r>
                <a:rPr lang="zh-CN" altLang="en-US" sz="1300" dirty="0">
                  <a:solidFill>
                    <a:schemeClr val="bg1"/>
                  </a:solidFill>
                </a:rPr>
                <a:t>台机或以上。</a:t>
              </a:r>
              <a:r>
                <a:rPr lang="en-US" altLang="zh-CN" sz="1300" dirty="0">
                  <a:solidFill>
                    <a:schemeClr val="bg1"/>
                  </a:solidFill>
                </a:rPr>
                <a:t>4</a:t>
              </a:r>
              <a:r>
                <a:rPr lang="zh-CN" altLang="en-US" sz="1300" dirty="0">
                  <a:solidFill>
                    <a:schemeClr val="bg1"/>
                  </a:solidFill>
                </a:rPr>
                <a:t>台机代替</a:t>
              </a:r>
              <a:r>
                <a:rPr lang="en-US" altLang="zh-CN" sz="1300" dirty="0">
                  <a:solidFill>
                    <a:schemeClr val="bg1"/>
                  </a:solidFill>
                </a:rPr>
                <a:t>8~10</a:t>
              </a:r>
              <a:r>
                <a:rPr lang="zh-CN" altLang="en-US" sz="1300" dirty="0">
                  <a:solidFill>
                    <a:schemeClr val="bg1"/>
                  </a:solidFill>
                </a:rPr>
                <a:t>个熟练工人。</a:t>
              </a:r>
            </a:p>
          </p:txBody>
        </p:sp>
      </p:grpSp>
      <p:pic>
        <p:nvPicPr>
          <p:cNvPr id="60" name="图片 59">
            <a:extLst>
              <a:ext uri="{FF2B5EF4-FFF2-40B4-BE49-F238E27FC236}">
                <a16:creationId xmlns:a16="http://schemas.microsoft.com/office/drawing/2014/main" id="{30842608-A733-4811-9F0B-F8B051FE9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sp>
        <p:nvSpPr>
          <p:cNvPr id="10" name="Freeform 11">
            <a:extLst>
              <a:ext uri="{FF2B5EF4-FFF2-40B4-BE49-F238E27FC236}">
                <a16:creationId xmlns:a16="http://schemas.microsoft.com/office/drawing/2014/main" id="{A8128B55-78DB-40F8-822F-5FF739CEF3DD}"/>
              </a:ext>
            </a:extLst>
          </p:cNvPr>
          <p:cNvSpPr>
            <a:spLocks noEditPoints="1"/>
          </p:cNvSpPr>
          <p:nvPr/>
        </p:nvSpPr>
        <p:spPr bwMode="auto">
          <a:xfrm>
            <a:off x="1547664" y="2571750"/>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a:extLst>
              <a:ext uri="{FF2B5EF4-FFF2-40B4-BE49-F238E27FC236}">
                <a16:creationId xmlns:a16="http://schemas.microsoft.com/office/drawing/2014/main" id="{6F58B775-9E59-4A58-99DB-6CF316DFA089}"/>
              </a:ext>
            </a:extLst>
          </p:cNvPr>
          <p:cNvSpPr>
            <a:spLocks noEditPoints="1"/>
          </p:cNvSpPr>
          <p:nvPr/>
        </p:nvSpPr>
        <p:spPr bwMode="auto">
          <a:xfrm>
            <a:off x="1547661" y="2809649"/>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1">
            <a:extLst>
              <a:ext uri="{FF2B5EF4-FFF2-40B4-BE49-F238E27FC236}">
                <a16:creationId xmlns:a16="http://schemas.microsoft.com/office/drawing/2014/main" id="{4E9453CE-7256-475A-B4CF-92E4F6BF499A}"/>
              </a:ext>
            </a:extLst>
          </p:cNvPr>
          <p:cNvSpPr>
            <a:spLocks noEditPoints="1"/>
          </p:cNvSpPr>
          <p:nvPr/>
        </p:nvSpPr>
        <p:spPr bwMode="auto">
          <a:xfrm>
            <a:off x="1547664" y="3068485"/>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1">
            <a:extLst>
              <a:ext uri="{FF2B5EF4-FFF2-40B4-BE49-F238E27FC236}">
                <a16:creationId xmlns:a16="http://schemas.microsoft.com/office/drawing/2014/main" id="{1CE211B0-15E7-49B0-8284-1F7B19EC4A31}"/>
              </a:ext>
            </a:extLst>
          </p:cNvPr>
          <p:cNvSpPr>
            <a:spLocks noEditPoints="1"/>
          </p:cNvSpPr>
          <p:nvPr/>
        </p:nvSpPr>
        <p:spPr bwMode="auto">
          <a:xfrm>
            <a:off x="1547664" y="3334228"/>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
            <a:extLst>
              <a:ext uri="{FF2B5EF4-FFF2-40B4-BE49-F238E27FC236}">
                <a16:creationId xmlns:a16="http://schemas.microsoft.com/office/drawing/2014/main" id="{81755F5B-00DE-4C40-BF33-DC287D327E88}"/>
              </a:ext>
            </a:extLst>
          </p:cNvPr>
          <p:cNvSpPr>
            <a:spLocks noEditPoints="1"/>
          </p:cNvSpPr>
          <p:nvPr/>
        </p:nvSpPr>
        <p:spPr bwMode="auto">
          <a:xfrm>
            <a:off x="1547664" y="3599971"/>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
            <a:extLst>
              <a:ext uri="{FF2B5EF4-FFF2-40B4-BE49-F238E27FC236}">
                <a16:creationId xmlns:a16="http://schemas.microsoft.com/office/drawing/2014/main" id="{C45B90A0-323C-4F32-A417-A69721CAE274}"/>
              </a:ext>
            </a:extLst>
          </p:cNvPr>
          <p:cNvSpPr>
            <a:spLocks noEditPoints="1"/>
          </p:cNvSpPr>
          <p:nvPr/>
        </p:nvSpPr>
        <p:spPr bwMode="auto">
          <a:xfrm>
            <a:off x="1547663" y="3854698"/>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
            <a:extLst>
              <a:ext uri="{FF2B5EF4-FFF2-40B4-BE49-F238E27FC236}">
                <a16:creationId xmlns:a16="http://schemas.microsoft.com/office/drawing/2014/main" id="{CC475F83-00F8-4A05-A951-010DE6560986}"/>
              </a:ext>
            </a:extLst>
          </p:cNvPr>
          <p:cNvSpPr>
            <a:spLocks noEditPoints="1"/>
          </p:cNvSpPr>
          <p:nvPr/>
        </p:nvSpPr>
        <p:spPr bwMode="auto">
          <a:xfrm>
            <a:off x="1547662" y="4113534"/>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
            <a:extLst>
              <a:ext uri="{FF2B5EF4-FFF2-40B4-BE49-F238E27FC236}">
                <a16:creationId xmlns:a16="http://schemas.microsoft.com/office/drawing/2014/main" id="{0B1783AE-BA5B-4285-9BA3-7465C32FCBA8}"/>
              </a:ext>
            </a:extLst>
          </p:cNvPr>
          <p:cNvSpPr>
            <a:spLocks noEditPoints="1"/>
          </p:cNvSpPr>
          <p:nvPr/>
        </p:nvSpPr>
        <p:spPr bwMode="auto">
          <a:xfrm>
            <a:off x="1547661" y="4351964"/>
            <a:ext cx="221723" cy="153947"/>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82282622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设备视频</a:t>
            </a:r>
          </a:p>
        </p:txBody>
      </p:sp>
      <p:pic>
        <p:nvPicPr>
          <p:cNvPr id="8" name="图片 7">
            <a:extLst>
              <a:ext uri="{FF2B5EF4-FFF2-40B4-BE49-F238E27FC236}">
                <a16:creationId xmlns:a16="http://schemas.microsoft.com/office/drawing/2014/main" id="{A2A37DE4-20D6-4E98-8EDA-E7D22FA23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grpSp>
        <p:nvGrpSpPr>
          <p:cNvPr id="6" name="组合 5">
            <a:extLst>
              <a:ext uri="{FF2B5EF4-FFF2-40B4-BE49-F238E27FC236}">
                <a16:creationId xmlns:a16="http://schemas.microsoft.com/office/drawing/2014/main" id="{89ADBE1B-5E3E-454E-AF22-FB0DBB37E5B2}"/>
              </a:ext>
            </a:extLst>
          </p:cNvPr>
          <p:cNvGrpSpPr/>
          <p:nvPr/>
        </p:nvGrpSpPr>
        <p:grpSpPr>
          <a:xfrm>
            <a:off x="-17383" y="4921442"/>
            <a:ext cx="9144000" cy="170588"/>
            <a:chOff x="0" y="2488742"/>
            <a:chExt cx="9144000" cy="170588"/>
          </a:xfrm>
        </p:grpSpPr>
        <p:sp>
          <p:nvSpPr>
            <p:cNvPr id="7" name="任意多边形 13">
              <a:extLst>
                <a:ext uri="{FF2B5EF4-FFF2-40B4-BE49-F238E27FC236}">
                  <a16:creationId xmlns:a16="http://schemas.microsoft.com/office/drawing/2014/main" id="{D10C57C5-BBE4-4604-BD65-53E0F029BA30}"/>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9" name="任意多边形 14">
              <a:extLst>
                <a:ext uri="{FF2B5EF4-FFF2-40B4-BE49-F238E27FC236}">
                  <a16:creationId xmlns:a16="http://schemas.microsoft.com/office/drawing/2014/main" id="{FBDDAE91-6578-40B9-88B5-7B0FCBCF2F12}"/>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0" name="文本占位符 4">
            <a:extLst>
              <a:ext uri="{FF2B5EF4-FFF2-40B4-BE49-F238E27FC236}">
                <a16:creationId xmlns:a16="http://schemas.microsoft.com/office/drawing/2014/main" id="{369308F4-70D7-451E-AC81-09ACA0E9AB41}"/>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pic>
        <p:nvPicPr>
          <p:cNvPr id="2" name="01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3768" y="456153"/>
            <a:ext cx="3959969" cy="3959969"/>
          </a:xfrm>
          <a:prstGeom prst="rect">
            <a:avLst/>
          </a:prstGeom>
        </p:spPr>
      </p:pic>
    </p:spTree>
    <p:extLst>
      <p:ext uri="{BB962C8B-B14F-4D97-AF65-F5344CB8AC3E}">
        <p14:creationId xmlns:p14="http://schemas.microsoft.com/office/powerpoint/2010/main" val="17362735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 r="241"/>
          <a:stretch/>
        </p:blipFill>
        <p:spPr bwMode="auto">
          <a:xfrm>
            <a:off x="0" y="0"/>
            <a:ext cx="9144000" cy="393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0" y="1112838"/>
            <a:ext cx="9144000" cy="2233988"/>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文本框 3"/>
          <p:cNvSpPr txBox="1"/>
          <p:nvPr/>
        </p:nvSpPr>
        <p:spPr>
          <a:xfrm>
            <a:off x="4300587" y="1977407"/>
            <a:ext cx="2293641" cy="1015663"/>
          </a:xfrm>
          <a:prstGeom prst="rect">
            <a:avLst/>
          </a:prstGeom>
          <a:noFill/>
        </p:spPr>
        <p:txBody>
          <a:bodyPr wrap="none" rtlCol="0">
            <a:spAutoFit/>
          </a:bodyPr>
          <a:lstStyle/>
          <a:p>
            <a:r>
              <a:rPr lang="en-US" altLang="zh-CN" sz="6000" b="1" spc="300" dirty="0">
                <a:solidFill>
                  <a:schemeClr val="bg1"/>
                </a:solidFill>
                <a:latin typeface="Akzidenz-Grotesk BQ Condensed" pitchFamily="50" charset="0"/>
              </a:rPr>
              <a:t>Part 4</a:t>
            </a:r>
            <a:endParaRPr lang="zh-CN" altLang="en-US" sz="6000" b="1" spc="300" dirty="0">
              <a:solidFill>
                <a:schemeClr val="bg1"/>
              </a:solidFill>
              <a:latin typeface="Akzidenz-Grotesk BQ Condensed" pitchFamily="50" charset="0"/>
            </a:endParaRPr>
          </a:p>
        </p:txBody>
      </p:sp>
      <p:sp>
        <p:nvSpPr>
          <p:cNvPr id="7" name="文本框 19"/>
          <p:cNvSpPr txBox="1"/>
          <p:nvPr/>
        </p:nvSpPr>
        <p:spPr>
          <a:xfrm>
            <a:off x="4284619" y="1771895"/>
            <a:ext cx="1569660" cy="507831"/>
          </a:xfrm>
          <a:prstGeom prst="rect">
            <a:avLst/>
          </a:prstGeom>
          <a:noFill/>
        </p:spPr>
        <p:txBody>
          <a:bodyPr wrap="none" rtlCol="0">
            <a:spAutoFit/>
          </a:bodyPr>
          <a:lstStyle/>
          <a:p>
            <a:r>
              <a:rPr lang="zh-CN" altLang="en-US" sz="2700" dirty="0">
                <a:solidFill>
                  <a:schemeClr val="bg1"/>
                </a:solidFill>
                <a:latin typeface="微软雅黑" pitchFamily="34" charset="-122"/>
                <a:ea typeface="微软雅黑" pitchFamily="34" charset="-122"/>
              </a:rPr>
              <a:t>要点总结</a:t>
            </a:r>
          </a:p>
        </p:txBody>
      </p:sp>
      <p:grpSp>
        <p:nvGrpSpPr>
          <p:cNvPr id="8" name="组合 7"/>
          <p:cNvGrpSpPr/>
          <p:nvPr/>
        </p:nvGrpSpPr>
        <p:grpSpPr>
          <a:xfrm>
            <a:off x="2627784" y="1906098"/>
            <a:ext cx="942054" cy="665652"/>
            <a:chOff x="2121053" y="4628326"/>
            <a:chExt cx="333034" cy="313762"/>
          </a:xfrm>
        </p:grpSpPr>
        <p:sp>
          <p:nvSpPr>
            <p:cNvPr id="9" name="Freeform 31"/>
            <p:cNvSpPr>
              <a:spLocks/>
            </p:cNvSpPr>
            <p:nvPr/>
          </p:nvSpPr>
          <p:spPr bwMode="auto">
            <a:xfrm>
              <a:off x="2268612" y="4628326"/>
              <a:ext cx="185475" cy="133205"/>
            </a:xfrm>
            <a:custGeom>
              <a:avLst/>
              <a:gdLst>
                <a:gd name="T0" fmla="*/ 81 w 93"/>
                <a:gd name="T1" fmla="*/ 0 h 67"/>
                <a:gd name="T2" fmla="*/ 12 w 93"/>
                <a:gd name="T3" fmla="*/ 0 h 67"/>
                <a:gd name="T4" fmla="*/ 0 w 93"/>
                <a:gd name="T5" fmla="*/ 12 h 67"/>
                <a:gd name="T6" fmla="*/ 0 w 93"/>
                <a:gd name="T7" fmla="*/ 21 h 67"/>
                <a:gd name="T8" fmla="*/ 7 w 93"/>
                <a:gd name="T9" fmla="*/ 21 h 67"/>
                <a:gd name="T10" fmla="*/ 7 w 93"/>
                <a:gd name="T11" fmla="*/ 12 h 67"/>
                <a:gd name="T12" fmla="*/ 12 w 93"/>
                <a:gd name="T13" fmla="*/ 7 h 67"/>
                <a:gd name="T14" fmla="*/ 81 w 93"/>
                <a:gd name="T15" fmla="*/ 7 h 67"/>
                <a:gd name="T16" fmla="*/ 86 w 93"/>
                <a:gd name="T17" fmla="*/ 12 h 67"/>
                <a:gd name="T18" fmla="*/ 86 w 93"/>
                <a:gd name="T19" fmla="*/ 54 h 67"/>
                <a:gd name="T20" fmla="*/ 81 w 93"/>
                <a:gd name="T21" fmla="*/ 59 h 67"/>
                <a:gd name="T22" fmla="*/ 72 w 93"/>
                <a:gd name="T23" fmla="*/ 59 h 67"/>
                <a:gd name="T24" fmla="*/ 72 w 93"/>
                <a:gd name="T25" fmla="*/ 67 h 67"/>
                <a:gd name="T26" fmla="*/ 81 w 93"/>
                <a:gd name="T27" fmla="*/ 67 h 67"/>
                <a:gd name="T28" fmla="*/ 93 w 93"/>
                <a:gd name="T29" fmla="*/ 54 h 67"/>
                <a:gd name="T30" fmla="*/ 93 w 93"/>
                <a:gd name="T31" fmla="*/ 12 h 67"/>
                <a:gd name="T32" fmla="*/ 81 w 93"/>
                <a:gd name="T3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67">
                  <a:moveTo>
                    <a:pt x="81" y="0"/>
                  </a:moveTo>
                  <a:cubicBezTo>
                    <a:pt x="12" y="0"/>
                    <a:pt x="12" y="0"/>
                    <a:pt x="12" y="0"/>
                  </a:cubicBezTo>
                  <a:cubicBezTo>
                    <a:pt x="6" y="0"/>
                    <a:pt x="0" y="5"/>
                    <a:pt x="0" y="12"/>
                  </a:cubicBezTo>
                  <a:cubicBezTo>
                    <a:pt x="0" y="21"/>
                    <a:pt x="0" y="21"/>
                    <a:pt x="0" y="21"/>
                  </a:cubicBezTo>
                  <a:cubicBezTo>
                    <a:pt x="7" y="21"/>
                    <a:pt x="7" y="21"/>
                    <a:pt x="7" y="21"/>
                  </a:cubicBezTo>
                  <a:cubicBezTo>
                    <a:pt x="7" y="12"/>
                    <a:pt x="7" y="12"/>
                    <a:pt x="7" y="12"/>
                  </a:cubicBezTo>
                  <a:cubicBezTo>
                    <a:pt x="7" y="9"/>
                    <a:pt x="10" y="7"/>
                    <a:pt x="12" y="7"/>
                  </a:cubicBezTo>
                  <a:cubicBezTo>
                    <a:pt x="81" y="7"/>
                    <a:pt x="81" y="7"/>
                    <a:pt x="81" y="7"/>
                  </a:cubicBezTo>
                  <a:cubicBezTo>
                    <a:pt x="83" y="7"/>
                    <a:pt x="86" y="9"/>
                    <a:pt x="86" y="12"/>
                  </a:cubicBezTo>
                  <a:cubicBezTo>
                    <a:pt x="86" y="54"/>
                    <a:pt x="86" y="54"/>
                    <a:pt x="86" y="54"/>
                  </a:cubicBezTo>
                  <a:cubicBezTo>
                    <a:pt x="86" y="57"/>
                    <a:pt x="83" y="59"/>
                    <a:pt x="81" y="59"/>
                  </a:cubicBezTo>
                  <a:cubicBezTo>
                    <a:pt x="72" y="59"/>
                    <a:pt x="72" y="59"/>
                    <a:pt x="72" y="59"/>
                  </a:cubicBezTo>
                  <a:cubicBezTo>
                    <a:pt x="72" y="67"/>
                    <a:pt x="72" y="67"/>
                    <a:pt x="72" y="67"/>
                  </a:cubicBezTo>
                  <a:cubicBezTo>
                    <a:pt x="81" y="67"/>
                    <a:pt x="81" y="67"/>
                    <a:pt x="81" y="67"/>
                  </a:cubicBezTo>
                  <a:cubicBezTo>
                    <a:pt x="87" y="67"/>
                    <a:pt x="93" y="61"/>
                    <a:pt x="93" y="54"/>
                  </a:cubicBezTo>
                  <a:cubicBezTo>
                    <a:pt x="93" y="12"/>
                    <a:pt x="93" y="12"/>
                    <a:pt x="93" y="12"/>
                  </a:cubicBezTo>
                  <a:cubicBezTo>
                    <a:pt x="93" y="5"/>
                    <a:pt x="87" y="0"/>
                    <a:pt x="8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32"/>
            <p:cNvSpPr>
              <a:spLocks/>
            </p:cNvSpPr>
            <p:nvPr/>
          </p:nvSpPr>
          <p:spPr bwMode="auto">
            <a:xfrm>
              <a:off x="2224957" y="4664192"/>
              <a:ext cx="185475" cy="131518"/>
            </a:xfrm>
            <a:custGeom>
              <a:avLst/>
              <a:gdLst>
                <a:gd name="T0" fmla="*/ 80 w 93"/>
                <a:gd name="T1" fmla="*/ 0 h 66"/>
                <a:gd name="T2" fmla="*/ 12 w 93"/>
                <a:gd name="T3" fmla="*/ 0 h 66"/>
                <a:gd name="T4" fmla="*/ 0 w 93"/>
                <a:gd name="T5" fmla="*/ 12 h 66"/>
                <a:gd name="T6" fmla="*/ 0 w 93"/>
                <a:gd name="T7" fmla="*/ 29 h 66"/>
                <a:gd name="T8" fmla="*/ 7 w 93"/>
                <a:gd name="T9" fmla="*/ 25 h 66"/>
                <a:gd name="T10" fmla="*/ 7 w 93"/>
                <a:gd name="T11" fmla="*/ 12 h 66"/>
                <a:gd name="T12" fmla="*/ 12 w 93"/>
                <a:gd name="T13" fmla="*/ 7 h 66"/>
                <a:gd name="T14" fmla="*/ 80 w 93"/>
                <a:gd name="T15" fmla="*/ 7 h 66"/>
                <a:gd name="T16" fmla="*/ 85 w 93"/>
                <a:gd name="T17" fmla="*/ 12 h 66"/>
                <a:gd name="T18" fmla="*/ 85 w 93"/>
                <a:gd name="T19" fmla="*/ 54 h 66"/>
                <a:gd name="T20" fmla="*/ 80 w 93"/>
                <a:gd name="T21" fmla="*/ 59 h 66"/>
                <a:gd name="T22" fmla="*/ 12 w 93"/>
                <a:gd name="T23" fmla="*/ 59 h 66"/>
                <a:gd name="T24" fmla="*/ 7 w 93"/>
                <a:gd name="T25" fmla="*/ 54 h 66"/>
                <a:gd name="T26" fmla="*/ 7 w 93"/>
                <a:gd name="T27" fmla="*/ 43 h 66"/>
                <a:gd name="T28" fmla="*/ 0 w 93"/>
                <a:gd name="T29" fmla="*/ 47 h 66"/>
                <a:gd name="T30" fmla="*/ 0 w 93"/>
                <a:gd name="T31" fmla="*/ 54 h 66"/>
                <a:gd name="T32" fmla="*/ 12 w 93"/>
                <a:gd name="T33" fmla="*/ 66 h 66"/>
                <a:gd name="T34" fmla="*/ 80 w 93"/>
                <a:gd name="T35" fmla="*/ 66 h 66"/>
                <a:gd name="T36" fmla="*/ 93 w 93"/>
                <a:gd name="T37" fmla="*/ 54 h 66"/>
                <a:gd name="T38" fmla="*/ 93 w 93"/>
                <a:gd name="T39" fmla="*/ 12 h 66"/>
                <a:gd name="T40" fmla="*/ 80 w 93"/>
                <a:gd name="T4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66">
                  <a:moveTo>
                    <a:pt x="80" y="0"/>
                  </a:moveTo>
                  <a:cubicBezTo>
                    <a:pt x="12" y="0"/>
                    <a:pt x="12" y="0"/>
                    <a:pt x="12" y="0"/>
                  </a:cubicBezTo>
                  <a:cubicBezTo>
                    <a:pt x="5" y="0"/>
                    <a:pt x="0" y="5"/>
                    <a:pt x="0" y="12"/>
                  </a:cubicBezTo>
                  <a:cubicBezTo>
                    <a:pt x="0" y="29"/>
                    <a:pt x="0" y="29"/>
                    <a:pt x="0" y="29"/>
                  </a:cubicBezTo>
                  <a:cubicBezTo>
                    <a:pt x="7" y="25"/>
                    <a:pt x="7" y="25"/>
                    <a:pt x="7" y="25"/>
                  </a:cubicBezTo>
                  <a:cubicBezTo>
                    <a:pt x="7" y="12"/>
                    <a:pt x="7" y="12"/>
                    <a:pt x="7" y="12"/>
                  </a:cubicBezTo>
                  <a:cubicBezTo>
                    <a:pt x="7" y="9"/>
                    <a:pt x="9" y="7"/>
                    <a:pt x="12" y="7"/>
                  </a:cubicBezTo>
                  <a:cubicBezTo>
                    <a:pt x="80" y="7"/>
                    <a:pt x="80" y="7"/>
                    <a:pt x="80" y="7"/>
                  </a:cubicBezTo>
                  <a:cubicBezTo>
                    <a:pt x="83" y="7"/>
                    <a:pt x="85" y="9"/>
                    <a:pt x="85" y="12"/>
                  </a:cubicBezTo>
                  <a:cubicBezTo>
                    <a:pt x="85" y="54"/>
                    <a:pt x="85" y="54"/>
                    <a:pt x="85" y="54"/>
                  </a:cubicBezTo>
                  <a:cubicBezTo>
                    <a:pt x="85" y="57"/>
                    <a:pt x="83" y="59"/>
                    <a:pt x="80" y="59"/>
                  </a:cubicBezTo>
                  <a:cubicBezTo>
                    <a:pt x="12" y="59"/>
                    <a:pt x="12" y="59"/>
                    <a:pt x="12" y="59"/>
                  </a:cubicBezTo>
                  <a:cubicBezTo>
                    <a:pt x="9" y="59"/>
                    <a:pt x="7" y="57"/>
                    <a:pt x="7" y="54"/>
                  </a:cubicBezTo>
                  <a:cubicBezTo>
                    <a:pt x="7" y="43"/>
                    <a:pt x="7" y="43"/>
                    <a:pt x="7" y="43"/>
                  </a:cubicBezTo>
                  <a:cubicBezTo>
                    <a:pt x="0" y="47"/>
                    <a:pt x="0" y="47"/>
                    <a:pt x="0" y="47"/>
                  </a:cubicBezTo>
                  <a:cubicBezTo>
                    <a:pt x="0" y="54"/>
                    <a:pt x="0" y="54"/>
                    <a:pt x="0" y="54"/>
                  </a:cubicBezTo>
                  <a:cubicBezTo>
                    <a:pt x="0" y="61"/>
                    <a:pt x="5" y="66"/>
                    <a:pt x="12" y="66"/>
                  </a:cubicBezTo>
                  <a:cubicBezTo>
                    <a:pt x="80" y="66"/>
                    <a:pt x="80" y="66"/>
                    <a:pt x="80" y="66"/>
                  </a:cubicBezTo>
                  <a:cubicBezTo>
                    <a:pt x="87" y="66"/>
                    <a:pt x="93" y="61"/>
                    <a:pt x="93" y="54"/>
                  </a:cubicBezTo>
                  <a:cubicBezTo>
                    <a:pt x="93" y="12"/>
                    <a:pt x="93" y="12"/>
                    <a:pt x="93" y="12"/>
                  </a:cubicBezTo>
                  <a:cubicBezTo>
                    <a:pt x="93" y="5"/>
                    <a:pt x="87" y="0"/>
                    <a:pt x="8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Oval 33"/>
            <p:cNvSpPr>
              <a:spLocks noChangeArrowheads="1"/>
            </p:cNvSpPr>
            <p:nvPr/>
          </p:nvSpPr>
          <p:spPr bwMode="auto">
            <a:xfrm>
              <a:off x="2142762" y="4659239"/>
              <a:ext cx="62387" cy="5985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34"/>
            <p:cNvSpPr>
              <a:spLocks/>
            </p:cNvSpPr>
            <p:nvPr/>
          </p:nvSpPr>
          <p:spPr bwMode="auto">
            <a:xfrm>
              <a:off x="2121053" y="4689168"/>
              <a:ext cx="189691" cy="252920"/>
            </a:xfrm>
            <a:custGeom>
              <a:avLst/>
              <a:gdLst>
                <a:gd name="T0" fmla="*/ 94 w 95"/>
                <a:gd name="T1" fmla="*/ 4 h 127"/>
                <a:gd name="T2" fmla="*/ 93 w 95"/>
                <a:gd name="T3" fmla="*/ 2 h 127"/>
                <a:gd name="T4" fmla="*/ 86 w 95"/>
                <a:gd name="T5" fmla="*/ 1 h 127"/>
                <a:gd name="T6" fmla="*/ 48 w 95"/>
                <a:gd name="T7" fmla="*/ 20 h 127"/>
                <a:gd name="T8" fmla="*/ 48 w 95"/>
                <a:gd name="T9" fmla="*/ 20 h 127"/>
                <a:gd name="T10" fmla="*/ 39 w 95"/>
                <a:gd name="T11" fmla="*/ 20 h 127"/>
                <a:gd name="T12" fmla="*/ 28 w 95"/>
                <a:gd name="T13" fmla="*/ 20 h 127"/>
                <a:gd name="T14" fmla="*/ 25 w 95"/>
                <a:gd name="T15" fmla="*/ 20 h 127"/>
                <a:gd name="T16" fmla="*/ 22 w 95"/>
                <a:gd name="T17" fmla="*/ 20 h 127"/>
                <a:gd name="T18" fmla="*/ 6 w 95"/>
                <a:gd name="T19" fmla="*/ 20 h 127"/>
                <a:gd name="T20" fmla="*/ 3 w 95"/>
                <a:gd name="T21" fmla="*/ 22 h 127"/>
                <a:gd name="T22" fmla="*/ 1 w 95"/>
                <a:gd name="T23" fmla="*/ 26 h 127"/>
                <a:gd name="T24" fmla="*/ 0 w 95"/>
                <a:gd name="T25" fmla="*/ 68 h 127"/>
                <a:gd name="T26" fmla="*/ 4 w 95"/>
                <a:gd name="T27" fmla="*/ 74 h 127"/>
                <a:gd name="T28" fmla="*/ 6 w 95"/>
                <a:gd name="T29" fmla="*/ 74 h 127"/>
                <a:gd name="T30" fmla="*/ 10 w 95"/>
                <a:gd name="T31" fmla="*/ 69 h 127"/>
                <a:gd name="T32" fmla="*/ 11 w 95"/>
                <a:gd name="T33" fmla="*/ 38 h 127"/>
                <a:gd name="T34" fmla="*/ 12 w 95"/>
                <a:gd name="T35" fmla="*/ 38 h 127"/>
                <a:gd name="T36" fmla="*/ 12 w 95"/>
                <a:gd name="T37" fmla="*/ 64 h 127"/>
                <a:gd name="T38" fmla="*/ 12 w 95"/>
                <a:gd name="T39" fmla="*/ 66 h 127"/>
                <a:gd name="T40" fmla="*/ 12 w 95"/>
                <a:gd name="T41" fmla="*/ 121 h 127"/>
                <a:gd name="T42" fmla="*/ 18 w 95"/>
                <a:gd name="T43" fmla="*/ 127 h 127"/>
                <a:gd name="T44" fmla="*/ 22 w 95"/>
                <a:gd name="T45" fmla="*/ 127 h 127"/>
                <a:gd name="T46" fmla="*/ 28 w 95"/>
                <a:gd name="T47" fmla="*/ 121 h 127"/>
                <a:gd name="T48" fmla="*/ 28 w 95"/>
                <a:gd name="T49" fmla="*/ 78 h 127"/>
                <a:gd name="T50" fmla="*/ 33 w 95"/>
                <a:gd name="T51" fmla="*/ 78 h 127"/>
                <a:gd name="T52" fmla="*/ 33 w 95"/>
                <a:gd name="T53" fmla="*/ 121 h 127"/>
                <a:gd name="T54" fmla="*/ 39 w 95"/>
                <a:gd name="T55" fmla="*/ 127 h 127"/>
                <a:gd name="T56" fmla="*/ 43 w 95"/>
                <a:gd name="T57" fmla="*/ 127 h 127"/>
                <a:gd name="T58" fmla="*/ 49 w 95"/>
                <a:gd name="T59" fmla="*/ 121 h 127"/>
                <a:gd name="T60" fmla="*/ 49 w 95"/>
                <a:gd name="T61" fmla="*/ 66 h 127"/>
                <a:gd name="T62" fmla="*/ 49 w 95"/>
                <a:gd name="T63" fmla="*/ 64 h 127"/>
                <a:gd name="T64" fmla="*/ 49 w 95"/>
                <a:gd name="T65" fmla="*/ 36 h 127"/>
                <a:gd name="T66" fmla="*/ 54 w 95"/>
                <a:gd name="T67" fmla="*/ 29 h 127"/>
                <a:gd name="T68" fmla="*/ 91 w 95"/>
                <a:gd name="T69" fmla="*/ 10 h 127"/>
                <a:gd name="T70" fmla="*/ 94 w 95"/>
                <a:gd name="T71" fmla="*/ 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127">
                  <a:moveTo>
                    <a:pt x="94" y="4"/>
                  </a:moveTo>
                  <a:cubicBezTo>
                    <a:pt x="93" y="2"/>
                    <a:pt x="93" y="2"/>
                    <a:pt x="93" y="2"/>
                  </a:cubicBezTo>
                  <a:cubicBezTo>
                    <a:pt x="92" y="0"/>
                    <a:pt x="89" y="0"/>
                    <a:pt x="86" y="1"/>
                  </a:cubicBezTo>
                  <a:cubicBezTo>
                    <a:pt x="48" y="20"/>
                    <a:pt x="48" y="20"/>
                    <a:pt x="48" y="20"/>
                  </a:cubicBezTo>
                  <a:cubicBezTo>
                    <a:pt x="48" y="20"/>
                    <a:pt x="48" y="20"/>
                    <a:pt x="48" y="20"/>
                  </a:cubicBezTo>
                  <a:cubicBezTo>
                    <a:pt x="39" y="20"/>
                    <a:pt x="39" y="20"/>
                    <a:pt x="39" y="20"/>
                  </a:cubicBezTo>
                  <a:cubicBezTo>
                    <a:pt x="28" y="20"/>
                    <a:pt x="28" y="20"/>
                    <a:pt x="28" y="20"/>
                  </a:cubicBezTo>
                  <a:cubicBezTo>
                    <a:pt x="25" y="20"/>
                    <a:pt x="25" y="20"/>
                    <a:pt x="25" y="20"/>
                  </a:cubicBezTo>
                  <a:cubicBezTo>
                    <a:pt x="22" y="20"/>
                    <a:pt x="22" y="20"/>
                    <a:pt x="22" y="20"/>
                  </a:cubicBezTo>
                  <a:cubicBezTo>
                    <a:pt x="6" y="20"/>
                    <a:pt x="6" y="20"/>
                    <a:pt x="6" y="20"/>
                  </a:cubicBezTo>
                  <a:cubicBezTo>
                    <a:pt x="6" y="20"/>
                    <a:pt x="4" y="21"/>
                    <a:pt x="3" y="22"/>
                  </a:cubicBezTo>
                  <a:cubicBezTo>
                    <a:pt x="2" y="23"/>
                    <a:pt x="1" y="24"/>
                    <a:pt x="1" y="26"/>
                  </a:cubicBezTo>
                  <a:cubicBezTo>
                    <a:pt x="0" y="68"/>
                    <a:pt x="0" y="68"/>
                    <a:pt x="0" y="68"/>
                  </a:cubicBezTo>
                  <a:cubicBezTo>
                    <a:pt x="0" y="71"/>
                    <a:pt x="2" y="73"/>
                    <a:pt x="4" y="74"/>
                  </a:cubicBezTo>
                  <a:cubicBezTo>
                    <a:pt x="6" y="74"/>
                    <a:pt x="6" y="74"/>
                    <a:pt x="6" y="74"/>
                  </a:cubicBezTo>
                  <a:cubicBezTo>
                    <a:pt x="8" y="74"/>
                    <a:pt x="10" y="71"/>
                    <a:pt x="10" y="69"/>
                  </a:cubicBezTo>
                  <a:cubicBezTo>
                    <a:pt x="11" y="38"/>
                    <a:pt x="11" y="38"/>
                    <a:pt x="11" y="38"/>
                  </a:cubicBezTo>
                  <a:cubicBezTo>
                    <a:pt x="12" y="38"/>
                    <a:pt x="12" y="38"/>
                    <a:pt x="12" y="38"/>
                  </a:cubicBezTo>
                  <a:cubicBezTo>
                    <a:pt x="12" y="64"/>
                    <a:pt x="12" y="64"/>
                    <a:pt x="12" y="64"/>
                  </a:cubicBezTo>
                  <a:cubicBezTo>
                    <a:pt x="12" y="66"/>
                    <a:pt x="12" y="66"/>
                    <a:pt x="12" y="66"/>
                  </a:cubicBezTo>
                  <a:cubicBezTo>
                    <a:pt x="12" y="121"/>
                    <a:pt x="12" y="121"/>
                    <a:pt x="12" y="121"/>
                  </a:cubicBezTo>
                  <a:cubicBezTo>
                    <a:pt x="12" y="124"/>
                    <a:pt x="15" y="127"/>
                    <a:pt x="18" y="127"/>
                  </a:cubicBezTo>
                  <a:cubicBezTo>
                    <a:pt x="22" y="127"/>
                    <a:pt x="22" y="127"/>
                    <a:pt x="22" y="127"/>
                  </a:cubicBezTo>
                  <a:cubicBezTo>
                    <a:pt x="25" y="127"/>
                    <a:pt x="28" y="124"/>
                    <a:pt x="28" y="121"/>
                  </a:cubicBezTo>
                  <a:cubicBezTo>
                    <a:pt x="28" y="78"/>
                    <a:pt x="28" y="78"/>
                    <a:pt x="28" y="78"/>
                  </a:cubicBezTo>
                  <a:cubicBezTo>
                    <a:pt x="33" y="78"/>
                    <a:pt x="33" y="78"/>
                    <a:pt x="33" y="78"/>
                  </a:cubicBezTo>
                  <a:cubicBezTo>
                    <a:pt x="33" y="121"/>
                    <a:pt x="33" y="121"/>
                    <a:pt x="33" y="121"/>
                  </a:cubicBezTo>
                  <a:cubicBezTo>
                    <a:pt x="33" y="124"/>
                    <a:pt x="36" y="127"/>
                    <a:pt x="39" y="127"/>
                  </a:cubicBezTo>
                  <a:cubicBezTo>
                    <a:pt x="43" y="127"/>
                    <a:pt x="43" y="127"/>
                    <a:pt x="43" y="127"/>
                  </a:cubicBezTo>
                  <a:cubicBezTo>
                    <a:pt x="46" y="127"/>
                    <a:pt x="49" y="124"/>
                    <a:pt x="49" y="121"/>
                  </a:cubicBezTo>
                  <a:cubicBezTo>
                    <a:pt x="49" y="66"/>
                    <a:pt x="49" y="66"/>
                    <a:pt x="49" y="66"/>
                  </a:cubicBezTo>
                  <a:cubicBezTo>
                    <a:pt x="49" y="64"/>
                    <a:pt x="49" y="64"/>
                    <a:pt x="49" y="64"/>
                  </a:cubicBezTo>
                  <a:cubicBezTo>
                    <a:pt x="49" y="36"/>
                    <a:pt x="49" y="36"/>
                    <a:pt x="49" y="36"/>
                  </a:cubicBezTo>
                  <a:cubicBezTo>
                    <a:pt x="50" y="33"/>
                    <a:pt x="52" y="31"/>
                    <a:pt x="54" y="29"/>
                  </a:cubicBezTo>
                  <a:cubicBezTo>
                    <a:pt x="91" y="10"/>
                    <a:pt x="91" y="10"/>
                    <a:pt x="91" y="10"/>
                  </a:cubicBezTo>
                  <a:cubicBezTo>
                    <a:pt x="94" y="9"/>
                    <a:pt x="95" y="6"/>
                    <a:pt x="9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 name="矩形 4"/>
          <p:cNvSpPr/>
          <p:nvPr/>
        </p:nvSpPr>
        <p:spPr>
          <a:xfrm>
            <a:off x="4941268" y="2433251"/>
            <a:ext cx="184731" cy="369332"/>
          </a:xfrm>
          <a:prstGeom prst="rect">
            <a:avLst/>
          </a:prstGeom>
        </p:spPr>
        <p:txBody>
          <a:bodyPr wrap="none">
            <a:spAutoFit/>
          </a:bodyPr>
          <a:lstStyle/>
          <a:p>
            <a:pPr algn="r"/>
            <a:endParaRPr lang="zh-CN" altLang="en-US"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Tree>
    <p:extLst>
      <p:ext uri="{BB962C8B-B14F-4D97-AF65-F5344CB8AC3E}">
        <p14:creationId xmlns:p14="http://schemas.microsoft.com/office/powerpoint/2010/main" val="11861184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要点总结</a:t>
            </a:r>
          </a:p>
        </p:txBody>
      </p:sp>
      <p:sp>
        <p:nvSpPr>
          <p:cNvPr id="9" name="任意多边形 14">
            <a:extLst>
              <a:ext uri="{FF2B5EF4-FFF2-40B4-BE49-F238E27FC236}">
                <a16:creationId xmlns:a16="http://schemas.microsoft.com/office/drawing/2014/main" id="{FBDDAE91-6578-40B9-88B5-7B0FCBCF2F12}"/>
              </a:ext>
            </a:extLst>
          </p:cNvPr>
          <p:cNvSpPr/>
          <p:nvPr/>
        </p:nvSpPr>
        <p:spPr>
          <a:xfrm>
            <a:off x="5787614" y="4302597"/>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pic>
        <p:nvPicPr>
          <p:cNvPr id="12" name="Picture 2" descr="C:\Users\Administrator\Desktop\eb57e0a3575903d02aa3b78044a5f1ab.jpg">
            <a:extLst>
              <a:ext uri="{FF2B5EF4-FFF2-40B4-BE49-F238E27FC236}">
                <a16:creationId xmlns:a16="http://schemas.microsoft.com/office/drawing/2014/main" id="{BBF6FE83-DF1B-4A15-862F-1370EE4AC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E84820DD-ACCC-4031-9AC7-B99919FA2E35}"/>
              </a:ext>
            </a:extLst>
          </p:cNvPr>
          <p:cNvGrpSpPr/>
          <p:nvPr/>
        </p:nvGrpSpPr>
        <p:grpSpPr>
          <a:xfrm>
            <a:off x="-17383" y="4921442"/>
            <a:ext cx="9144000" cy="170588"/>
            <a:chOff x="0" y="2488742"/>
            <a:chExt cx="9144000" cy="170588"/>
          </a:xfrm>
        </p:grpSpPr>
        <p:sp>
          <p:nvSpPr>
            <p:cNvPr id="14" name="任意多边形 13">
              <a:extLst>
                <a:ext uri="{FF2B5EF4-FFF2-40B4-BE49-F238E27FC236}">
                  <a16:creationId xmlns:a16="http://schemas.microsoft.com/office/drawing/2014/main" id="{9544333D-6972-4535-BCD4-EBB3402D5DFE}"/>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15" name="任意多边形 14">
              <a:extLst>
                <a:ext uri="{FF2B5EF4-FFF2-40B4-BE49-F238E27FC236}">
                  <a16:creationId xmlns:a16="http://schemas.microsoft.com/office/drawing/2014/main" id="{2044FFFF-451A-41EA-93CA-900FF4EBEA8E}"/>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7" name="文本占位符 4">
            <a:extLst>
              <a:ext uri="{FF2B5EF4-FFF2-40B4-BE49-F238E27FC236}">
                <a16:creationId xmlns:a16="http://schemas.microsoft.com/office/drawing/2014/main" id="{6DAA3A73-6AD4-4F87-A122-4A7AEC8784A0}"/>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
        <p:nvSpPr>
          <p:cNvPr id="10" name="文本框 9">
            <a:extLst>
              <a:ext uri="{FF2B5EF4-FFF2-40B4-BE49-F238E27FC236}">
                <a16:creationId xmlns:a16="http://schemas.microsoft.com/office/drawing/2014/main" id="{DEB4AC69-42BA-49C2-BDF6-6A38962B35C0}"/>
              </a:ext>
            </a:extLst>
          </p:cNvPr>
          <p:cNvSpPr txBox="1"/>
          <p:nvPr/>
        </p:nvSpPr>
        <p:spPr>
          <a:xfrm>
            <a:off x="755576" y="834543"/>
            <a:ext cx="4580792" cy="3474413"/>
          </a:xfrm>
          <a:prstGeom prst="rect">
            <a:avLst/>
          </a:prstGeom>
          <a:noFill/>
        </p:spPr>
        <p:txBody>
          <a:bodyPr wrap="square">
            <a:spAutoFit/>
          </a:bodyPr>
          <a:lstStyle/>
          <a:p>
            <a:pPr>
              <a:lnSpc>
                <a:spcPct val="20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rPr>
              <a:t>      </a:t>
            </a:r>
            <a:r>
              <a:rPr lang="zh-CN" altLang="en-US" sz="1400" b="0" i="0" dirty="0">
                <a:solidFill>
                  <a:schemeClr val="bg1">
                    <a:lumMod val="50000"/>
                  </a:schemeClr>
                </a:solidFill>
                <a:effectLst/>
                <a:latin typeface="微软雅黑" panose="020B0503020204020204" pitchFamily="34" charset="-122"/>
                <a:ea typeface="微软雅黑" panose="020B0503020204020204" pitchFamily="34" charset="-122"/>
              </a:rPr>
              <a:t>“机器换人”过程中工业机器对企业的积极影响显著。纵观发达国家工业化进程，自动化设备作为提高生产效率的关键手段，其与工业制造技术相结合，在传统装备制造业生产方式的革命性变革进程中起到至关重要的作用。与人工相比，自动化制造设备具有工作效率高，制造精度高等特点，随着企业人工成本的不断上升，智能制造设备在帮助企业优化生产、提高产品质量的同时，帮助企业降低了运营成本，提升了利润。</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4404206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1183230" y="1035787"/>
            <a:ext cx="6777540" cy="1200329"/>
          </a:xfrm>
          <a:prstGeom prst="rect">
            <a:avLst/>
          </a:prstGeom>
          <a:noFill/>
        </p:spPr>
        <p:txBody>
          <a:bodyPr wrap="square" rtlCol="0">
            <a:spAutoFit/>
          </a:bodyPr>
          <a:lstStyle/>
          <a:p>
            <a:pPr algn="ctr"/>
            <a:r>
              <a:rPr lang="en-US" altLang="zh-CN" sz="7200" spc="600" dirty="0">
                <a:solidFill>
                  <a:srgbClr val="0278A1"/>
                </a:solidFill>
                <a:latin typeface="Akzidenz-Grotesk BQ Condensed" pitchFamily="50" charset="0"/>
              </a:rPr>
              <a:t>THANK YOU</a:t>
            </a:r>
            <a:endParaRPr lang="zh-CN" altLang="en-US" sz="7200" spc="600" dirty="0">
              <a:solidFill>
                <a:srgbClr val="0278A1"/>
              </a:solidFill>
              <a:latin typeface="Akzidenz-Grotesk BQ Condensed" pitchFamily="50" charset="0"/>
            </a:endParaRPr>
          </a:p>
        </p:txBody>
      </p:sp>
      <p:sp>
        <p:nvSpPr>
          <p:cNvPr id="5" name="任意多边形 4"/>
          <p:cNvSpPr/>
          <p:nvPr/>
        </p:nvSpPr>
        <p:spPr>
          <a:xfrm>
            <a:off x="-35868" y="2356948"/>
            <a:ext cx="6550886" cy="4284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6" name="任意多边形 5"/>
          <p:cNvSpPr/>
          <p:nvPr/>
        </p:nvSpPr>
        <p:spPr>
          <a:xfrm>
            <a:off x="6768885" y="2357872"/>
            <a:ext cx="2383770" cy="427476"/>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sp>
        <p:nvSpPr>
          <p:cNvPr id="7" name="文本框 6">
            <a:extLst>
              <a:ext uri="{FF2B5EF4-FFF2-40B4-BE49-F238E27FC236}">
                <a16:creationId xmlns:a16="http://schemas.microsoft.com/office/drawing/2014/main" id="{F4190FD6-49DA-447D-AA65-3352D7A5019D}"/>
              </a:ext>
            </a:extLst>
          </p:cNvPr>
          <p:cNvSpPr txBox="1"/>
          <p:nvPr/>
        </p:nvSpPr>
        <p:spPr>
          <a:xfrm>
            <a:off x="2555776" y="3003798"/>
            <a:ext cx="3744416" cy="1708160"/>
          </a:xfrm>
          <a:prstGeom prst="rect">
            <a:avLst/>
          </a:prstGeom>
          <a:noFill/>
        </p:spPr>
        <p:txBody>
          <a:bodyPr wrap="square">
            <a:spAutoFit/>
          </a:bodyPr>
          <a:lstStyle/>
          <a:p>
            <a:r>
              <a:rPr lang="zh-CN" altLang="en-US" sz="2500" dirty="0">
                <a:latin typeface="微软雅黑" panose="020B0503020204020204" pitchFamily="34" charset="-122"/>
                <a:ea typeface="微软雅黑" panose="020B0503020204020204" pitchFamily="34" charset="-122"/>
              </a:rPr>
              <a:t>抢购热线：</a:t>
            </a:r>
            <a:endParaRPr lang="en-US" altLang="zh-CN" sz="2500" dirty="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婷婷：</a:t>
            </a:r>
            <a:r>
              <a:rPr lang="en-US" altLang="zh-CN" sz="2000" dirty="0">
                <a:latin typeface="微软雅黑" panose="020B0503020204020204" pitchFamily="34" charset="-122"/>
                <a:ea typeface="微软雅黑" panose="020B0503020204020204" pitchFamily="34" charset="-122"/>
              </a:rPr>
              <a:t>131 2933 2308</a:t>
            </a:r>
          </a:p>
          <a:p>
            <a:r>
              <a:rPr lang="zh-CN" altLang="en-US" sz="2000" dirty="0">
                <a:latin typeface="微软雅黑" panose="020B0503020204020204" pitchFamily="34" charset="-122"/>
                <a:ea typeface="微软雅黑" panose="020B0503020204020204" pitchFamily="34" charset="-122"/>
              </a:rPr>
              <a:t>张总：</a:t>
            </a:r>
            <a:r>
              <a:rPr lang="en-US" altLang="zh-CN" sz="2000" dirty="0">
                <a:latin typeface="微软雅黑" panose="020B0503020204020204" pitchFamily="34" charset="-122"/>
                <a:ea typeface="微软雅黑" panose="020B0503020204020204" pitchFamily="34" charset="-122"/>
              </a:rPr>
              <a:t>139 0264 3302</a:t>
            </a:r>
          </a:p>
          <a:p>
            <a:r>
              <a:rPr lang="zh-CN" altLang="en-US" sz="2000" dirty="0">
                <a:latin typeface="微软雅黑" panose="020B0503020204020204" pitchFamily="34" charset="-122"/>
                <a:ea typeface="微软雅黑" panose="020B0503020204020204" pitchFamily="34" charset="-122"/>
              </a:rPr>
              <a:t>售后服务热线</a:t>
            </a:r>
            <a:r>
              <a:rPr lang="en-US" altLang="zh-CN" sz="2000" dirty="0">
                <a:latin typeface="微软雅黑" panose="020B0503020204020204" pitchFamily="34" charset="-122"/>
                <a:ea typeface="微软雅黑" panose="020B0503020204020204" pitchFamily="34" charset="-122"/>
              </a:rPr>
              <a:t>:  400 1786 178</a:t>
            </a:r>
          </a:p>
        </p:txBody>
      </p:sp>
      <p:pic>
        <p:nvPicPr>
          <p:cNvPr id="8" name="图形 7" descr="手机振动 纯色填充">
            <a:extLst>
              <a:ext uri="{FF2B5EF4-FFF2-40B4-BE49-F238E27FC236}">
                <a16:creationId xmlns:a16="http://schemas.microsoft.com/office/drawing/2014/main" id="{C14544BF-A355-4E1B-A507-6B5E1A0F5F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1640" y="3413025"/>
            <a:ext cx="957632" cy="889706"/>
          </a:xfrm>
          <a:prstGeom prst="rect">
            <a:avLst/>
          </a:prstGeom>
        </p:spPr>
      </p:pic>
    </p:spTree>
    <p:extLst>
      <p:ext uri="{BB962C8B-B14F-4D97-AF65-F5344CB8AC3E}">
        <p14:creationId xmlns:p14="http://schemas.microsoft.com/office/powerpoint/2010/main" val="13954211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5"/>
          <p:cNvSpPr txBox="1"/>
          <p:nvPr/>
        </p:nvSpPr>
        <p:spPr>
          <a:xfrm>
            <a:off x="492257" y="706968"/>
            <a:ext cx="1467068" cy="769441"/>
          </a:xfrm>
          <a:prstGeom prst="rect">
            <a:avLst/>
          </a:prstGeom>
          <a:noFill/>
        </p:spPr>
        <p:txBody>
          <a:bodyPr wrap="none" rtlCol="0">
            <a:spAutoFit/>
          </a:bodyPr>
          <a:lstStyle/>
          <a:p>
            <a:r>
              <a:rPr lang="zh-CN" altLang="en-US" sz="4400" spc="600" dirty="0">
                <a:solidFill>
                  <a:schemeClr val="tx1">
                    <a:lumMod val="65000"/>
                    <a:lumOff val="35000"/>
                  </a:schemeClr>
                </a:solidFill>
                <a:latin typeface="微软雅黑" pitchFamily="34" charset="-122"/>
                <a:ea typeface="微软雅黑" pitchFamily="34" charset="-122"/>
              </a:rPr>
              <a:t>目录</a:t>
            </a:r>
          </a:p>
        </p:txBody>
      </p:sp>
      <p:sp>
        <p:nvSpPr>
          <p:cNvPr id="13" name="任意多边形 12"/>
          <p:cNvSpPr/>
          <p:nvPr/>
        </p:nvSpPr>
        <p:spPr>
          <a:xfrm>
            <a:off x="1225793" y="2669473"/>
            <a:ext cx="2807157" cy="351000"/>
          </a:xfrm>
          <a:custGeom>
            <a:avLst/>
            <a:gdLst/>
            <a:ahLst/>
            <a:cxnLst/>
            <a:rect l="l" t="t" r="r" b="b"/>
            <a:pathLst>
              <a:path w="2807157" h="468000">
                <a:moveTo>
                  <a:pt x="82036" y="0"/>
                </a:moveTo>
                <a:lnTo>
                  <a:pt x="2339157" y="0"/>
                </a:lnTo>
                <a:lnTo>
                  <a:pt x="2807157"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6"/>
          <p:cNvSpPr txBox="1"/>
          <p:nvPr/>
        </p:nvSpPr>
        <p:spPr>
          <a:xfrm>
            <a:off x="539751" y="2492168"/>
            <a:ext cx="55015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01</a:t>
            </a:r>
            <a:endParaRPr lang="zh-CN" altLang="en-US" sz="3600" b="1" dirty="0">
              <a:solidFill>
                <a:srgbClr val="0278A1"/>
              </a:solidFill>
              <a:latin typeface="Akzidenz-Grotesk BQ Condensed" pitchFamily="50" charset="0"/>
            </a:endParaRPr>
          </a:p>
        </p:txBody>
      </p:sp>
      <p:sp>
        <p:nvSpPr>
          <p:cNvPr id="15" name="文本框 53"/>
          <p:cNvSpPr txBox="1"/>
          <p:nvPr/>
        </p:nvSpPr>
        <p:spPr>
          <a:xfrm>
            <a:off x="1403647" y="2620887"/>
            <a:ext cx="1313180" cy="430887"/>
          </a:xfrm>
          <a:prstGeom prst="rect">
            <a:avLst/>
          </a:prstGeom>
          <a:noFill/>
        </p:spPr>
        <p:txBody>
          <a:bodyPr wrap="none" rtlCol="0">
            <a:spAutoFit/>
          </a:bodyPr>
          <a:lstStyle/>
          <a:p>
            <a:r>
              <a:rPr lang="zh-CN" altLang="en-US" sz="2200" dirty="0">
                <a:solidFill>
                  <a:schemeClr val="bg1"/>
                </a:solidFill>
                <a:latin typeface="微软雅黑" pitchFamily="34" charset="-122"/>
                <a:ea typeface="微软雅黑" pitchFamily="34" charset="-122"/>
              </a:rPr>
              <a:t>公司介绍</a:t>
            </a:r>
          </a:p>
        </p:txBody>
      </p:sp>
      <p:sp>
        <p:nvSpPr>
          <p:cNvPr id="17" name="文本框 12"/>
          <p:cNvSpPr txBox="1"/>
          <p:nvPr/>
        </p:nvSpPr>
        <p:spPr>
          <a:xfrm>
            <a:off x="539751" y="2990220"/>
            <a:ext cx="55015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02</a:t>
            </a:r>
            <a:endParaRPr lang="zh-CN" altLang="en-US" sz="3600" b="1" dirty="0">
              <a:solidFill>
                <a:srgbClr val="0278A1"/>
              </a:solidFill>
              <a:latin typeface="Akzidenz-Grotesk BQ Condensed" pitchFamily="50" charset="0"/>
            </a:endParaRPr>
          </a:p>
        </p:txBody>
      </p:sp>
      <p:sp>
        <p:nvSpPr>
          <p:cNvPr id="18" name="任意多边形 17"/>
          <p:cNvSpPr/>
          <p:nvPr/>
        </p:nvSpPr>
        <p:spPr>
          <a:xfrm>
            <a:off x="1225793" y="3156854"/>
            <a:ext cx="3492923" cy="351000"/>
          </a:xfrm>
          <a:custGeom>
            <a:avLst/>
            <a:gdLst/>
            <a:ahLst/>
            <a:cxnLst/>
            <a:rect l="l" t="t" r="r" b="b"/>
            <a:pathLst>
              <a:path w="3492923" h="468000">
                <a:moveTo>
                  <a:pt x="82036" y="0"/>
                </a:moveTo>
                <a:lnTo>
                  <a:pt x="3024923" y="0"/>
                </a:lnTo>
                <a:lnTo>
                  <a:pt x="3492923"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54"/>
          <p:cNvSpPr txBox="1"/>
          <p:nvPr/>
        </p:nvSpPr>
        <p:spPr>
          <a:xfrm>
            <a:off x="1383015" y="3137885"/>
            <a:ext cx="2954655" cy="369332"/>
          </a:xfrm>
          <a:prstGeom prst="rect">
            <a:avLst/>
          </a:prstGeom>
          <a:noFill/>
        </p:spPr>
        <p:txBody>
          <a:bodyPr wrap="none" rtlCol="0">
            <a:spAutoFit/>
          </a:bodyPr>
          <a:lstStyle/>
          <a:p>
            <a:r>
              <a:rPr lang="zh-CN" altLang="en-US" dirty="0">
                <a:solidFill>
                  <a:schemeClr val="bg1"/>
                </a:solidFill>
                <a:latin typeface="微软雅黑" pitchFamily="34" charset="-122"/>
                <a:ea typeface="微软雅黑" pitchFamily="34" charset="-122"/>
              </a:rPr>
              <a:t>电解电容外观检测设备介绍</a:t>
            </a:r>
          </a:p>
        </p:txBody>
      </p:sp>
      <p:sp>
        <p:nvSpPr>
          <p:cNvPr id="21" name="文本框 18"/>
          <p:cNvSpPr txBox="1"/>
          <p:nvPr/>
        </p:nvSpPr>
        <p:spPr>
          <a:xfrm>
            <a:off x="539751" y="3488272"/>
            <a:ext cx="55015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03</a:t>
            </a:r>
            <a:endParaRPr lang="zh-CN" altLang="en-US" sz="3600" b="1" dirty="0">
              <a:solidFill>
                <a:srgbClr val="0278A1"/>
              </a:solidFill>
              <a:latin typeface="Akzidenz-Grotesk BQ Condensed" pitchFamily="50" charset="0"/>
            </a:endParaRPr>
          </a:p>
        </p:txBody>
      </p:sp>
      <p:sp>
        <p:nvSpPr>
          <p:cNvPr id="22" name="任意多边形 21"/>
          <p:cNvSpPr/>
          <p:nvPr/>
        </p:nvSpPr>
        <p:spPr>
          <a:xfrm>
            <a:off x="1225793" y="3660910"/>
            <a:ext cx="4151099" cy="351000"/>
          </a:xfrm>
          <a:custGeom>
            <a:avLst/>
            <a:gdLst/>
            <a:ahLst/>
            <a:cxnLst/>
            <a:rect l="l" t="t" r="r" b="b"/>
            <a:pathLst>
              <a:path w="4151099" h="468000">
                <a:moveTo>
                  <a:pt x="82036" y="0"/>
                </a:moveTo>
                <a:lnTo>
                  <a:pt x="3683099" y="0"/>
                </a:lnTo>
                <a:lnTo>
                  <a:pt x="4151099"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5"/>
          <p:cNvSpPr txBox="1"/>
          <p:nvPr/>
        </p:nvSpPr>
        <p:spPr>
          <a:xfrm>
            <a:off x="1403647" y="3605577"/>
            <a:ext cx="2159566" cy="430887"/>
          </a:xfrm>
          <a:prstGeom prst="rect">
            <a:avLst/>
          </a:prstGeom>
          <a:noFill/>
        </p:spPr>
        <p:txBody>
          <a:bodyPr wrap="none" rtlCol="0">
            <a:spAutoFit/>
          </a:bodyPr>
          <a:lstStyle/>
          <a:p>
            <a:r>
              <a:rPr lang="zh-CN" altLang="en-US" sz="2200" dirty="0">
                <a:solidFill>
                  <a:schemeClr val="bg1"/>
                </a:solidFill>
                <a:latin typeface="微软雅黑" pitchFamily="34" charset="-122"/>
                <a:ea typeface="微软雅黑" pitchFamily="34" charset="-122"/>
              </a:rPr>
              <a:t>图片及视频展示</a:t>
            </a:r>
          </a:p>
        </p:txBody>
      </p:sp>
      <p:sp>
        <p:nvSpPr>
          <p:cNvPr id="25" name="文本框 24"/>
          <p:cNvSpPr txBox="1"/>
          <p:nvPr/>
        </p:nvSpPr>
        <p:spPr>
          <a:xfrm>
            <a:off x="539751" y="3986323"/>
            <a:ext cx="550151" cy="646331"/>
          </a:xfrm>
          <a:prstGeom prst="rect">
            <a:avLst/>
          </a:prstGeom>
          <a:noFill/>
        </p:spPr>
        <p:txBody>
          <a:bodyPr wrap="none" rtlCol="0">
            <a:spAutoFit/>
          </a:bodyPr>
          <a:lstStyle/>
          <a:p>
            <a:r>
              <a:rPr lang="en-US" altLang="zh-CN" sz="3600" b="1" dirty="0">
                <a:solidFill>
                  <a:srgbClr val="0278A1"/>
                </a:solidFill>
                <a:latin typeface="Akzidenz-Grotesk BQ Condensed" pitchFamily="50" charset="0"/>
              </a:rPr>
              <a:t>04</a:t>
            </a:r>
            <a:endParaRPr lang="zh-CN" altLang="en-US" sz="3600" b="1" dirty="0">
              <a:solidFill>
                <a:srgbClr val="0278A1"/>
              </a:solidFill>
              <a:latin typeface="Akzidenz-Grotesk BQ Condensed" pitchFamily="50" charset="0"/>
            </a:endParaRPr>
          </a:p>
        </p:txBody>
      </p:sp>
      <p:sp>
        <p:nvSpPr>
          <p:cNvPr id="26" name="任意多边形 25"/>
          <p:cNvSpPr/>
          <p:nvPr/>
        </p:nvSpPr>
        <p:spPr>
          <a:xfrm>
            <a:off x="1225791" y="4164966"/>
            <a:ext cx="4825776" cy="351000"/>
          </a:xfrm>
          <a:custGeom>
            <a:avLst/>
            <a:gdLst/>
            <a:ahLst/>
            <a:cxnLst/>
            <a:rect l="l" t="t" r="r" b="b"/>
            <a:pathLst>
              <a:path w="4825776" h="468000">
                <a:moveTo>
                  <a:pt x="82036" y="0"/>
                </a:moveTo>
                <a:lnTo>
                  <a:pt x="4357776" y="0"/>
                </a:lnTo>
                <a:lnTo>
                  <a:pt x="4825776" y="468000"/>
                </a:lnTo>
                <a:lnTo>
                  <a:pt x="82036" y="468000"/>
                </a:lnTo>
                <a:cubicBezTo>
                  <a:pt x="36729" y="468000"/>
                  <a:pt x="0" y="425570"/>
                  <a:pt x="0" y="373230"/>
                </a:cubicBezTo>
                <a:lnTo>
                  <a:pt x="0" y="94771"/>
                </a:lnTo>
                <a:cubicBezTo>
                  <a:pt x="0" y="42431"/>
                  <a:pt x="36729" y="0"/>
                  <a:pt x="82036" y="0"/>
                </a:cubicBez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56"/>
          <p:cNvSpPr txBox="1"/>
          <p:nvPr/>
        </p:nvSpPr>
        <p:spPr>
          <a:xfrm>
            <a:off x="1403647" y="4115457"/>
            <a:ext cx="1313180" cy="430887"/>
          </a:xfrm>
          <a:prstGeom prst="rect">
            <a:avLst/>
          </a:prstGeom>
          <a:noFill/>
        </p:spPr>
        <p:txBody>
          <a:bodyPr wrap="none" rtlCol="0">
            <a:spAutoFit/>
          </a:bodyPr>
          <a:lstStyle/>
          <a:p>
            <a:r>
              <a:rPr lang="zh-CN" altLang="en-US" sz="2200" dirty="0">
                <a:solidFill>
                  <a:schemeClr val="bg1"/>
                </a:solidFill>
                <a:latin typeface="微软雅黑" pitchFamily="34" charset="-122"/>
                <a:ea typeface="微软雅黑" pitchFamily="34" charset="-122"/>
              </a:rPr>
              <a:t>要点总结</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79912" y="493193"/>
            <a:ext cx="4320480" cy="2166795"/>
          </a:xfrm>
          <a:prstGeom prst="flowChartMulti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a:extLst>
              <a:ext uri="{FF2B5EF4-FFF2-40B4-BE49-F238E27FC236}">
                <a16:creationId xmlns:a16="http://schemas.microsoft.com/office/drawing/2014/main" id="{48B6D550-3C11-4686-92DF-0E9F06CA1D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spTree>
    <p:extLst>
      <p:ext uri="{BB962C8B-B14F-4D97-AF65-F5344CB8AC3E}">
        <p14:creationId xmlns:p14="http://schemas.microsoft.com/office/powerpoint/2010/main" val="39608009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 r="241"/>
          <a:stretch/>
        </p:blipFill>
        <p:spPr bwMode="auto">
          <a:xfrm>
            <a:off x="0" y="0"/>
            <a:ext cx="9144000" cy="393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0" y="1112838"/>
            <a:ext cx="9144000" cy="2233988"/>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文本框 3"/>
          <p:cNvSpPr txBox="1"/>
          <p:nvPr/>
        </p:nvSpPr>
        <p:spPr>
          <a:xfrm>
            <a:off x="4300587" y="1977407"/>
            <a:ext cx="2293641" cy="1015663"/>
          </a:xfrm>
          <a:prstGeom prst="rect">
            <a:avLst/>
          </a:prstGeom>
          <a:noFill/>
        </p:spPr>
        <p:txBody>
          <a:bodyPr wrap="none" rtlCol="0">
            <a:spAutoFit/>
          </a:bodyPr>
          <a:lstStyle/>
          <a:p>
            <a:r>
              <a:rPr lang="en-US" altLang="zh-CN" sz="6000" b="1" spc="300" dirty="0">
                <a:solidFill>
                  <a:schemeClr val="bg1"/>
                </a:solidFill>
                <a:latin typeface="Akzidenz-Grotesk BQ Condensed" pitchFamily="50" charset="0"/>
              </a:rPr>
              <a:t>Part 1</a:t>
            </a:r>
            <a:endParaRPr lang="zh-CN" altLang="en-US" sz="6000" b="1" spc="300" dirty="0">
              <a:solidFill>
                <a:schemeClr val="bg1"/>
              </a:solidFill>
              <a:latin typeface="Akzidenz-Grotesk BQ Condensed" pitchFamily="50" charset="0"/>
            </a:endParaRPr>
          </a:p>
        </p:txBody>
      </p:sp>
      <p:sp>
        <p:nvSpPr>
          <p:cNvPr id="7" name="文本框 19"/>
          <p:cNvSpPr txBox="1"/>
          <p:nvPr/>
        </p:nvSpPr>
        <p:spPr>
          <a:xfrm>
            <a:off x="4284619" y="1771895"/>
            <a:ext cx="1569660" cy="507831"/>
          </a:xfrm>
          <a:prstGeom prst="rect">
            <a:avLst/>
          </a:prstGeom>
          <a:noFill/>
        </p:spPr>
        <p:txBody>
          <a:bodyPr wrap="none" rtlCol="0">
            <a:spAutoFit/>
          </a:bodyPr>
          <a:lstStyle/>
          <a:p>
            <a:r>
              <a:rPr lang="zh-CN" altLang="en-US" sz="2700" dirty="0">
                <a:solidFill>
                  <a:schemeClr val="bg1"/>
                </a:solidFill>
                <a:latin typeface="微软雅黑" pitchFamily="34" charset="-122"/>
                <a:ea typeface="微软雅黑" pitchFamily="34" charset="-122"/>
              </a:rPr>
              <a:t>公司介绍</a:t>
            </a:r>
          </a:p>
        </p:txBody>
      </p:sp>
      <p:grpSp>
        <p:nvGrpSpPr>
          <p:cNvPr id="8" name="组合 7"/>
          <p:cNvGrpSpPr/>
          <p:nvPr/>
        </p:nvGrpSpPr>
        <p:grpSpPr>
          <a:xfrm>
            <a:off x="2627784" y="1906098"/>
            <a:ext cx="942054" cy="665652"/>
            <a:chOff x="2121053" y="4628326"/>
            <a:chExt cx="333034" cy="313762"/>
          </a:xfrm>
        </p:grpSpPr>
        <p:sp>
          <p:nvSpPr>
            <p:cNvPr id="9" name="Freeform 31"/>
            <p:cNvSpPr>
              <a:spLocks/>
            </p:cNvSpPr>
            <p:nvPr/>
          </p:nvSpPr>
          <p:spPr bwMode="auto">
            <a:xfrm>
              <a:off x="2268612" y="4628326"/>
              <a:ext cx="185475" cy="133205"/>
            </a:xfrm>
            <a:custGeom>
              <a:avLst/>
              <a:gdLst>
                <a:gd name="T0" fmla="*/ 81 w 93"/>
                <a:gd name="T1" fmla="*/ 0 h 67"/>
                <a:gd name="T2" fmla="*/ 12 w 93"/>
                <a:gd name="T3" fmla="*/ 0 h 67"/>
                <a:gd name="T4" fmla="*/ 0 w 93"/>
                <a:gd name="T5" fmla="*/ 12 h 67"/>
                <a:gd name="T6" fmla="*/ 0 w 93"/>
                <a:gd name="T7" fmla="*/ 21 h 67"/>
                <a:gd name="T8" fmla="*/ 7 w 93"/>
                <a:gd name="T9" fmla="*/ 21 h 67"/>
                <a:gd name="T10" fmla="*/ 7 w 93"/>
                <a:gd name="T11" fmla="*/ 12 h 67"/>
                <a:gd name="T12" fmla="*/ 12 w 93"/>
                <a:gd name="T13" fmla="*/ 7 h 67"/>
                <a:gd name="T14" fmla="*/ 81 w 93"/>
                <a:gd name="T15" fmla="*/ 7 h 67"/>
                <a:gd name="T16" fmla="*/ 86 w 93"/>
                <a:gd name="T17" fmla="*/ 12 h 67"/>
                <a:gd name="T18" fmla="*/ 86 w 93"/>
                <a:gd name="T19" fmla="*/ 54 h 67"/>
                <a:gd name="T20" fmla="*/ 81 w 93"/>
                <a:gd name="T21" fmla="*/ 59 h 67"/>
                <a:gd name="T22" fmla="*/ 72 w 93"/>
                <a:gd name="T23" fmla="*/ 59 h 67"/>
                <a:gd name="T24" fmla="*/ 72 w 93"/>
                <a:gd name="T25" fmla="*/ 67 h 67"/>
                <a:gd name="T26" fmla="*/ 81 w 93"/>
                <a:gd name="T27" fmla="*/ 67 h 67"/>
                <a:gd name="T28" fmla="*/ 93 w 93"/>
                <a:gd name="T29" fmla="*/ 54 h 67"/>
                <a:gd name="T30" fmla="*/ 93 w 93"/>
                <a:gd name="T31" fmla="*/ 12 h 67"/>
                <a:gd name="T32" fmla="*/ 81 w 93"/>
                <a:gd name="T3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67">
                  <a:moveTo>
                    <a:pt x="81" y="0"/>
                  </a:moveTo>
                  <a:cubicBezTo>
                    <a:pt x="12" y="0"/>
                    <a:pt x="12" y="0"/>
                    <a:pt x="12" y="0"/>
                  </a:cubicBezTo>
                  <a:cubicBezTo>
                    <a:pt x="6" y="0"/>
                    <a:pt x="0" y="5"/>
                    <a:pt x="0" y="12"/>
                  </a:cubicBezTo>
                  <a:cubicBezTo>
                    <a:pt x="0" y="21"/>
                    <a:pt x="0" y="21"/>
                    <a:pt x="0" y="21"/>
                  </a:cubicBezTo>
                  <a:cubicBezTo>
                    <a:pt x="7" y="21"/>
                    <a:pt x="7" y="21"/>
                    <a:pt x="7" y="21"/>
                  </a:cubicBezTo>
                  <a:cubicBezTo>
                    <a:pt x="7" y="12"/>
                    <a:pt x="7" y="12"/>
                    <a:pt x="7" y="12"/>
                  </a:cubicBezTo>
                  <a:cubicBezTo>
                    <a:pt x="7" y="9"/>
                    <a:pt x="10" y="7"/>
                    <a:pt x="12" y="7"/>
                  </a:cubicBezTo>
                  <a:cubicBezTo>
                    <a:pt x="81" y="7"/>
                    <a:pt x="81" y="7"/>
                    <a:pt x="81" y="7"/>
                  </a:cubicBezTo>
                  <a:cubicBezTo>
                    <a:pt x="83" y="7"/>
                    <a:pt x="86" y="9"/>
                    <a:pt x="86" y="12"/>
                  </a:cubicBezTo>
                  <a:cubicBezTo>
                    <a:pt x="86" y="54"/>
                    <a:pt x="86" y="54"/>
                    <a:pt x="86" y="54"/>
                  </a:cubicBezTo>
                  <a:cubicBezTo>
                    <a:pt x="86" y="57"/>
                    <a:pt x="83" y="59"/>
                    <a:pt x="81" y="59"/>
                  </a:cubicBezTo>
                  <a:cubicBezTo>
                    <a:pt x="72" y="59"/>
                    <a:pt x="72" y="59"/>
                    <a:pt x="72" y="59"/>
                  </a:cubicBezTo>
                  <a:cubicBezTo>
                    <a:pt x="72" y="67"/>
                    <a:pt x="72" y="67"/>
                    <a:pt x="72" y="67"/>
                  </a:cubicBezTo>
                  <a:cubicBezTo>
                    <a:pt x="81" y="67"/>
                    <a:pt x="81" y="67"/>
                    <a:pt x="81" y="67"/>
                  </a:cubicBezTo>
                  <a:cubicBezTo>
                    <a:pt x="87" y="67"/>
                    <a:pt x="93" y="61"/>
                    <a:pt x="93" y="54"/>
                  </a:cubicBezTo>
                  <a:cubicBezTo>
                    <a:pt x="93" y="12"/>
                    <a:pt x="93" y="12"/>
                    <a:pt x="93" y="12"/>
                  </a:cubicBezTo>
                  <a:cubicBezTo>
                    <a:pt x="93" y="5"/>
                    <a:pt x="87" y="0"/>
                    <a:pt x="8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32"/>
            <p:cNvSpPr>
              <a:spLocks/>
            </p:cNvSpPr>
            <p:nvPr/>
          </p:nvSpPr>
          <p:spPr bwMode="auto">
            <a:xfrm>
              <a:off x="2224957" y="4664192"/>
              <a:ext cx="185475" cy="131518"/>
            </a:xfrm>
            <a:custGeom>
              <a:avLst/>
              <a:gdLst>
                <a:gd name="T0" fmla="*/ 80 w 93"/>
                <a:gd name="T1" fmla="*/ 0 h 66"/>
                <a:gd name="T2" fmla="*/ 12 w 93"/>
                <a:gd name="T3" fmla="*/ 0 h 66"/>
                <a:gd name="T4" fmla="*/ 0 w 93"/>
                <a:gd name="T5" fmla="*/ 12 h 66"/>
                <a:gd name="T6" fmla="*/ 0 w 93"/>
                <a:gd name="T7" fmla="*/ 29 h 66"/>
                <a:gd name="T8" fmla="*/ 7 w 93"/>
                <a:gd name="T9" fmla="*/ 25 h 66"/>
                <a:gd name="T10" fmla="*/ 7 w 93"/>
                <a:gd name="T11" fmla="*/ 12 h 66"/>
                <a:gd name="T12" fmla="*/ 12 w 93"/>
                <a:gd name="T13" fmla="*/ 7 h 66"/>
                <a:gd name="T14" fmla="*/ 80 w 93"/>
                <a:gd name="T15" fmla="*/ 7 h 66"/>
                <a:gd name="T16" fmla="*/ 85 w 93"/>
                <a:gd name="T17" fmla="*/ 12 h 66"/>
                <a:gd name="T18" fmla="*/ 85 w 93"/>
                <a:gd name="T19" fmla="*/ 54 h 66"/>
                <a:gd name="T20" fmla="*/ 80 w 93"/>
                <a:gd name="T21" fmla="*/ 59 h 66"/>
                <a:gd name="T22" fmla="*/ 12 w 93"/>
                <a:gd name="T23" fmla="*/ 59 h 66"/>
                <a:gd name="T24" fmla="*/ 7 w 93"/>
                <a:gd name="T25" fmla="*/ 54 h 66"/>
                <a:gd name="T26" fmla="*/ 7 w 93"/>
                <a:gd name="T27" fmla="*/ 43 h 66"/>
                <a:gd name="T28" fmla="*/ 0 w 93"/>
                <a:gd name="T29" fmla="*/ 47 h 66"/>
                <a:gd name="T30" fmla="*/ 0 w 93"/>
                <a:gd name="T31" fmla="*/ 54 h 66"/>
                <a:gd name="T32" fmla="*/ 12 w 93"/>
                <a:gd name="T33" fmla="*/ 66 h 66"/>
                <a:gd name="T34" fmla="*/ 80 w 93"/>
                <a:gd name="T35" fmla="*/ 66 h 66"/>
                <a:gd name="T36" fmla="*/ 93 w 93"/>
                <a:gd name="T37" fmla="*/ 54 h 66"/>
                <a:gd name="T38" fmla="*/ 93 w 93"/>
                <a:gd name="T39" fmla="*/ 12 h 66"/>
                <a:gd name="T40" fmla="*/ 80 w 93"/>
                <a:gd name="T4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66">
                  <a:moveTo>
                    <a:pt x="80" y="0"/>
                  </a:moveTo>
                  <a:cubicBezTo>
                    <a:pt x="12" y="0"/>
                    <a:pt x="12" y="0"/>
                    <a:pt x="12" y="0"/>
                  </a:cubicBezTo>
                  <a:cubicBezTo>
                    <a:pt x="5" y="0"/>
                    <a:pt x="0" y="5"/>
                    <a:pt x="0" y="12"/>
                  </a:cubicBezTo>
                  <a:cubicBezTo>
                    <a:pt x="0" y="29"/>
                    <a:pt x="0" y="29"/>
                    <a:pt x="0" y="29"/>
                  </a:cubicBezTo>
                  <a:cubicBezTo>
                    <a:pt x="7" y="25"/>
                    <a:pt x="7" y="25"/>
                    <a:pt x="7" y="25"/>
                  </a:cubicBezTo>
                  <a:cubicBezTo>
                    <a:pt x="7" y="12"/>
                    <a:pt x="7" y="12"/>
                    <a:pt x="7" y="12"/>
                  </a:cubicBezTo>
                  <a:cubicBezTo>
                    <a:pt x="7" y="9"/>
                    <a:pt x="9" y="7"/>
                    <a:pt x="12" y="7"/>
                  </a:cubicBezTo>
                  <a:cubicBezTo>
                    <a:pt x="80" y="7"/>
                    <a:pt x="80" y="7"/>
                    <a:pt x="80" y="7"/>
                  </a:cubicBezTo>
                  <a:cubicBezTo>
                    <a:pt x="83" y="7"/>
                    <a:pt x="85" y="9"/>
                    <a:pt x="85" y="12"/>
                  </a:cubicBezTo>
                  <a:cubicBezTo>
                    <a:pt x="85" y="54"/>
                    <a:pt x="85" y="54"/>
                    <a:pt x="85" y="54"/>
                  </a:cubicBezTo>
                  <a:cubicBezTo>
                    <a:pt x="85" y="57"/>
                    <a:pt x="83" y="59"/>
                    <a:pt x="80" y="59"/>
                  </a:cubicBezTo>
                  <a:cubicBezTo>
                    <a:pt x="12" y="59"/>
                    <a:pt x="12" y="59"/>
                    <a:pt x="12" y="59"/>
                  </a:cubicBezTo>
                  <a:cubicBezTo>
                    <a:pt x="9" y="59"/>
                    <a:pt x="7" y="57"/>
                    <a:pt x="7" y="54"/>
                  </a:cubicBezTo>
                  <a:cubicBezTo>
                    <a:pt x="7" y="43"/>
                    <a:pt x="7" y="43"/>
                    <a:pt x="7" y="43"/>
                  </a:cubicBezTo>
                  <a:cubicBezTo>
                    <a:pt x="0" y="47"/>
                    <a:pt x="0" y="47"/>
                    <a:pt x="0" y="47"/>
                  </a:cubicBezTo>
                  <a:cubicBezTo>
                    <a:pt x="0" y="54"/>
                    <a:pt x="0" y="54"/>
                    <a:pt x="0" y="54"/>
                  </a:cubicBezTo>
                  <a:cubicBezTo>
                    <a:pt x="0" y="61"/>
                    <a:pt x="5" y="66"/>
                    <a:pt x="12" y="66"/>
                  </a:cubicBezTo>
                  <a:cubicBezTo>
                    <a:pt x="80" y="66"/>
                    <a:pt x="80" y="66"/>
                    <a:pt x="80" y="66"/>
                  </a:cubicBezTo>
                  <a:cubicBezTo>
                    <a:pt x="87" y="66"/>
                    <a:pt x="93" y="61"/>
                    <a:pt x="93" y="54"/>
                  </a:cubicBezTo>
                  <a:cubicBezTo>
                    <a:pt x="93" y="12"/>
                    <a:pt x="93" y="12"/>
                    <a:pt x="93" y="12"/>
                  </a:cubicBezTo>
                  <a:cubicBezTo>
                    <a:pt x="93" y="5"/>
                    <a:pt x="87" y="0"/>
                    <a:pt x="8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Oval 33"/>
            <p:cNvSpPr>
              <a:spLocks noChangeArrowheads="1"/>
            </p:cNvSpPr>
            <p:nvPr/>
          </p:nvSpPr>
          <p:spPr bwMode="auto">
            <a:xfrm>
              <a:off x="2142762" y="4659239"/>
              <a:ext cx="62387" cy="5985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34"/>
            <p:cNvSpPr>
              <a:spLocks/>
            </p:cNvSpPr>
            <p:nvPr/>
          </p:nvSpPr>
          <p:spPr bwMode="auto">
            <a:xfrm>
              <a:off x="2121053" y="4689168"/>
              <a:ext cx="189691" cy="252920"/>
            </a:xfrm>
            <a:custGeom>
              <a:avLst/>
              <a:gdLst>
                <a:gd name="T0" fmla="*/ 94 w 95"/>
                <a:gd name="T1" fmla="*/ 4 h 127"/>
                <a:gd name="T2" fmla="*/ 93 w 95"/>
                <a:gd name="T3" fmla="*/ 2 h 127"/>
                <a:gd name="T4" fmla="*/ 86 w 95"/>
                <a:gd name="T5" fmla="*/ 1 h 127"/>
                <a:gd name="T6" fmla="*/ 48 w 95"/>
                <a:gd name="T7" fmla="*/ 20 h 127"/>
                <a:gd name="T8" fmla="*/ 48 w 95"/>
                <a:gd name="T9" fmla="*/ 20 h 127"/>
                <a:gd name="T10" fmla="*/ 39 w 95"/>
                <a:gd name="T11" fmla="*/ 20 h 127"/>
                <a:gd name="T12" fmla="*/ 28 w 95"/>
                <a:gd name="T13" fmla="*/ 20 h 127"/>
                <a:gd name="T14" fmla="*/ 25 w 95"/>
                <a:gd name="T15" fmla="*/ 20 h 127"/>
                <a:gd name="T16" fmla="*/ 22 w 95"/>
                <a:gd name="T17" fmla="*/ 20 h 127"/>
                <a:gd name="T18" fmla="*/ 6 w 95"/>
                <a:gd name="T19" fmla="*/ 20 h 127"/>
                <a:gd name="T20" fmla="*/ 3 w 95"/>
                <a:gd name="T21" fmla="*/ 22 h 127"/>
                <a:gd name="T22" fmla="*/ 1 w 95"/>
                <a:gd name="T23" fmla="*/ 26 h 127"/>
                <a:gd name="T24" fmla="*/ 0 w 95"/>
                <a:gd name="T25" fmla="*/ 68 h 127"/>
                <a:gd name="T26" fmla="*/ 4 w 95"/>
                <a:gd name="T27" fmla="*/ 74 h 127"/>
                <a:gd name="T28" fmla="*/ 6 w 95"/>
                <a:gd name="T29" fmla="*/ 74 h 127"/>
                <a:gd name="T30" fmla="*/ 10 w 95"/>
                <a:gd name="T31" fmla="*/ 69 h 127"/>
                <a:gd name="T32" fmla="*/ 11 w 95"/>
                <a:gd name="T33" fmla="*/ 38 h 127"/>
                <a:gd name="T34" fmla="*/ 12 w 95"/>
                <a:gd name="T35" fmla="*/ 38 h 127"/>
                <a:gd name="T36" fmla="*/ 12 w 95"/>
                <a:gd name="T37" fmla="*/ 64 h 127"/>
                <a:gd name="T38" fmla="*/ 12 w 95"/>
                <a:gd name="T39" fmla="*/ 66 h 127"/>
                <a:gd name="T40" fmla="*/ 12 w 95"/>
                <a:gd name="T41" fmla="*/ 121 h 127"/>
                <a:gd name="T42" fmla="*/ 18 w 95"/>
                <a:gd name="T43" fmla="*/ 127 h 127"/>
                <a:gd name="T44" fmla="*/ 22 w 95"/>
                <a:gd name="T45" fmla="*/ 127 h 127"/>
                <a:gd name="T46" fmla="*/ 28 w 95"/>
                <a:gd name="T47" fmla="*/ 121 h 127"/>
                <a:gd name="T48" fmla="*/ 28 w 95"/>
                <a:gd name="T49" fmla="*/ 78 h 127"/>
                <a:gd name="T50" fmla="*/ 33 w 95"/>
                <a:gd name="T51" fmla="*/ 78 h 127"/>
                <a:gd name="T52" fmla="*/ 33 w 95"/>
                <a:gd name="T53" fmla="*/ 121 h 127"/>
                <a:gd name="T54" fmla="*/ 39 w 95"/>
                <a:gd name="T55" fmla="*/ 127 h 127"/>
                <a:gd name="T56" fmla="*/ 43 w 95"/>
                <a:gd name="T57" fmla="*/ 127 h 127"/>
                <a:gd name="T58" fmla="*/ 49 w 95"/>
                <a:gd name="T59" fmla="*/ 121 h 127"/>
                <a:gd name="T60" fmla="*/ 49 w 95"/>
                <a:gd name="T61" fmla="*/ 66 h 127"/>
                <a:gd name="T62" fmla="*/ 49 w 95"/>
                <a:gd name="T63" fmla="*/ 64 h 127"/>
                <a:gd name="T64" fmla="*/ 49 w 95"/>
                <a:gd name="T65" fmla="*/ 36 h 127"/>
                <a:gd name="T66" fmla="*/ 54 w 95"/>
                <a:gd name="T67" fmla="*/ 29 h 127"/>
                <a:gd name="T68" fmla="*/ 91 w 95"/>
                <a:gd name="T69" fmla="*/ 10 h 127"/>
                <a:gd name="T70" fmla="*/ 94 w 95"/>
                <a:gd name="T71" fmla="*/ 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127">
                  <a:moveTo>
                    <a:pt x="94" y="4"/>
                  </a:moveTo>
                  <a:cubicBezTo>
                    <a:pt x="93" y="2"/>
                    <a:pt x="93" y="2"/>
                    <a:pt x="93" y="2"/>
                  </a:cubicBezTo>
                  <a:cubicBezTo>
                    <a:pt x="92" y="0"/>
                    <a:pt x="89" y="0"/>
                    <a:pt x="86" y="1"/>
                  </a:cubicBezTo>
                  <a:cubicBezTo>
                    <a:pt x="48" y="20"/>
                    <a:pt x="48" y="20"/>
                    <a:pt x="48" y="20"/>
                  </a:cubicBezTo>
                  <a:cubicBezTo>
                    <a:pt x="48" y="20"/>
                    <a:pt x="48" y="20"/>
                    <a:pt x="48" y="20"/>
                  </a:cubicBezTo>
                  <a:cubicBezTo>
                    <a:pt x="39" y="20"/>
                    <a:pt x="39" y="20"/>
                    <a:pt x="39" y="20"/>
                  </a:cubicBezTo>
                  <a:cubicBezTo>
                    <a:pt x="28" y="20"/>
                    <a:pt x="28" y="20"/>
                    <a:pt x="28" y="20"/>
                  </a:cubicBezTo>
                  <a:cubicBezTo>
                    <a:pt x="25" y="20"/>
                    <a:pt x="25" y="20"/>
                    <a:pt x="25" y="20"/>
                  </a:cubicBezTo>
                  <a:cubicBezTo>
                    <a:pt x="22" y="20"/>
                    <a:pt x="22" y="20"/>
                    <a:pt x="22" y="20"/>
                  </a:cubicBezTo>
                  <a:cubicBezTo>
                    <a:pt x="6" y="20"/>
                    <a:pt x="6" y="20"/>
                    <a:pt x="6" y="20"/>
                  </a:cubicBezTo>
                  <a:cubicBezTo>
                    <a:pt x="6" y="20"/>
                    <a:pt x="4" y="21"/>
                    <a:pt x="3" y="22"/>
                  </a:cubicBezTo>
                  <a:cubicBezTo>
                    <a:pt x="2" y="23"/>
                    <a:pt x="1" y="24"/>
                    <a:pt x="1" y="26"/>
                  </a:cubicBezTo>
                  <a:cubicBezTo>
                    <a:pt x="0" y="68"/>
                    <a:pt x="0" y="68"/>
                    <a:pt x="0" y="68"/>
                  </a:cubicBezTo>
                  <a:cubicBezTo>
                    <a:pt x="0" y="71"/>
                    <a:pt x="2" y="73"/>
                    <a:pt x="4" y="74"/>
                  </a:cubicBezTo>
                  <a:cubicBezTo>
                    <a:pt x="6" y="74"/>
                    <a:pt x="6" y="74"/>
                    <a:pt x="6" y="74"/>
                  </a:cubicBezTo>
                  <a:cubicBezTo>
                    <a:pt x="8" y="74"/>
                    <a:pt x="10" y="71"/>
                    <a:pt x="10" y="69"/>
                  </a:cubicBezTo>
                  <a:cubicBezTo>
                    <a:pt x="11" y="38"/>
                    <a:pt x="11" y="38"/>
                    <a:pt x="11" y="38"/>
                  </a:cubicBezTo>
                  <a:cubicBezTo>
                    <a:pt x="12" y="38"/>
                    <a:pt x="12" y="38"/>
                    <a:pt x="12" y="38"/>
                  </a:cubicBezTo>
                  <a:cubicBezTo>
                    <a:pt x="12" y="64"/>
                    <a:pt x="12" y="64"/>
                    <a:pt x="12" y="64"/>
                  </a:cubicBezTo>
                  <a:cubicBezTo>
                    <a:pt x="12" y="66"/>
                    <a:pt x="12" y="66"/>
                    <a:pt x="12" y="66"/>
                  </a:cubicBezTo>
                  <a:cubicBezTo>
                    <a:pt x="12" y="121"/>
                    <a:pt x="12" y="121"/>
                    <a:pt x="12" y="121"/>
                  </a:cubicBezTo>
                  <a:cubicBezTo>
                    <a:pt x="12" y="124"/>
                    <a:pt x="15" y="127"/>
                    <a:pt x="18" y="127"/>
                  </a:cubicBezTo>
                  <a:cubicBezTo>
                    <a:pt x="22" y="127"/>
                    <a:pt x="22" y="127"/>
                    <a:pt x="22" y="127"/>
                  </a:cubicBezTo>
                  <a:cubicBezTo>
                    <a:pt x="25" y="127"/>
                    <a:pt x="28" y="124"/>
                    <a:pt x="28" y="121"/>
                  </a:cubicBezTo>
                  <a:cubicBezTo>
                    <a:pt x="28" y="78"/>
                    <a:pt x="28" y="78"/>
                    <a:pt x="28" y="78"/>
                  </a:cubicBezTo>
                  <a:cubicBezTo>
                    <a:pt x="33" y="78"/>
                    <a:pt x="33" y="78"/>
                    <a:pt x="33" y="78"/>
                  </a:cubicBezTo>
                  <a:cubicBezTo>
                    <a:pt x="33" y="121"/>
                    <a:pt x="33" y="121"/>
                    <a:pt x="33" y="121"/>
                  </a:cubicBezTo>
                  <a:cubicBezTo>
                    <a:pt x="33" y="124"/>
                    <a:pt x="36" y="127"/>
                    <a:pt x="39" y="127"/>
                  </a:cubicBezTo>
                  <a:cubicBezTo>
                    <a:pt x="43" y="127"/>
                    <a:pt x="43" y="127"/>
                    <a:pt x="43" y="127"/>
                  </a:cubicBezTo>
                  <a:cubicBezTo>
                    <a:pt x="46" y="127"/>
                    <a:pt x="49" y="124"/>
                    <a:pt x="49" y="121"/>
                  </a:cubicBezTo>
                  <a:cubicBezTo>
                    <a:pt x="49" y="66"/>
                    <a:pt x="49" y="66"/>
                    <a:pt x="49" y="66"/>
                  </a:cubicBezTo>
                  <a:cubicBezTo>
                    <a:pt x="49" y="64"/>
                    <a:pt x="49" y="64"/>
                    <a:pt x="49" y="64"/>
                  </a:cubicBezTo>
                  <a:cubicBezTo>
                    <a:pt x="49" y="36"/>
                    <a:pt x="49" y="36"/>
                    <a:pt x="49" y="36"/>
                  </a:cubicBezTo>
                  <a:cubicBezTo>
                    <a:pt x="50" y="33"/>
                    <a:pt x="52" y="31"/>
                    <a:pt x="54" y="29"/>
                  </a:cubicBezTo>
                  <a:cubicBezTo>
                    <a:pt x="91" y="10"/>
                    <a:pt x="91" y="10"/>
                    <a:pt x="91" y="10"/>
                  </a:cubicBezTo>
                  <a:cubicBezTo>
                    <a:pt x="94" y="9"/>
                    <a:pt x="95" y="6"/>
                    <a:pt x="9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 name="矩形 4"/>
          <p:cNvSpPr/>
          <p:nvPr/>
        </p:nvSpPr>
        <p:spPr>
          <a:xfrm>
            <a:off x="4941268" y="2433251"/>
            <a:ext cx="184731" cy="369332"/>
          </a:xfrm>
          <a:prstGeom prst="rect">
            <a:avLst/>
          </a:prstGeom>
        </p:spPr>
        <p:txBody>
          <a:bodyPr wrap="none">
            <a:spAutoFit/>
          </a:bodyPr>
          <a:lstStyle/>
          <a:p>
            <a:pPr algn="r"/>
            <a:endParaRPr lang="zh-CN" altLang="en-US"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Tree>
    <p:extLst>
      <p:ext uri="{BB962C8B-B14F-4D97-AF65-F5344CB8AC3E}">
        <p14:creationId xmlns:p14="http://schemas.microsoft.com/office/powerpoint/2010/main" val="24823028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4"/>
          <p:cNvSpPr txBox="1">
            <a:spLocks/>
          </p:cNvSpPr>
          <p:nvPr/>
        </p:nvSpPr>
        <p:spPr>
          <a:xfrm>
            <a:off x="323528" y="280400"/>
            <a:ext cx="187220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000" dirty="0">
                <a:solidFill>
                  <a:schemeClr val="tx1">
                    <a:lumMod val="65000"/>
                    <a:lumOff val="35000"/>
                  </a:schemeClr>
                </a:solidFill>
                <a:latin typeface="微软雅黑" pitchFamily="34" charset="-122"/>
                <a:ea typeface="微软雅黑" pitchFamily="34" charset="-122"/>
              </a:rPr>
              <a:t>公司简介</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2" t="12818" r="32355" b="12818"/>
          <a:stretch/>
        </p:blipFill>
        <p:spPr bwMode="auto">
          <a:xfrm>
            <a:off x="374631" y="1031048"/>
            <a:ext cx="5030516" cy="292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106"/>
          <p:cNvSpPr txBox="1"/>
          <p:nvPr/>
        </p:nvSpPr>
        <p:spPr>
          <a:xfrm>
            <a:off x="2483768" y="3511781"/>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sp>
        <p:nvSpPr>
          <p:cNvPr id="15" name="文本框 107"/>
          <p:cNvSpPr txBox="1"/>
          <p:nvPr/>
        </p:nvSpPr>
        <p:spPr>
          <a:xfrm>
            <a:off x="5488120" y="1100213"/>
            <a:ext cx="3257553" cy="2767681"/>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800" b="1" i="0" dirty="0">
                <a:effectLst/>
                <a:latin typeface="Microsoft Yahei" panose="020B0503020204020204" pitchFamily="34" charset="-122"/>
                <a:ea typeface="Microsoft Yahei" panose="020B0503020204020204" pitchFamily="34" charset="-122"/>
              </a:rPr>
              <a:t>     湖南三问电子有限公司</a:t>
            </a:r>
            <a:r>
              <a:rPr lang="zh-CN" altLang="en-US" sz="1300" b="0" i="0" dirty="0">
                <a:effectLst/>
                <a:latin typeface="Microsoft Yahei" panose="020B0503020204020204" pitchFamily="34" charset="-122"/>
                <a:ea typeface="Microsoft Yahei" panose="020B0503020204020204" pitchFamily="34" charset="-122"/>
              </a:rPr>
              <a:t>位于湖南益阳赫山高新产业科技园区，成立于</a:t>
            </a:r>
            <a:r>
              <a:rPr lang="en-US" altLang="zh-CN" sz="1300" b="0" i="0" dirty="0">
                <a:effectLst/>
                <a:latin typeface="Microsoft Yahei" panose="020B0503020204020204" pitchFamily="34" charset="-122"/>
                <a:ea typeface="Microsoft Yahei" panose="020B0503020204020204" pitchFamily="34" charset="-122"/>
              </a:rPr>
              <a:t>2018</a:t>
            </a:r>
            <a:r>
              <a:rPr lang="zh-CN" altLang="en-US" sz="1300" b="0" i="0" dirty="0">
                <a:effectLst/>
                <a:latin typeface="Microsoft Yahei" panose="020B0503020204020204" pitchFamily="34" charset="-122"/>
                <a:ea typeface="Microsoft Yahei" panose="020B0503020204020204" pitchFamily="34" charset="-122"/>
              </a:rPr>
              <a:t>年</a:t>
            </a:r>
            <a:r>
              <a:rPr lang="en-US" altLang="zh-CN" sz="1300" b="0" i="0" dirty="0">
                <a:effectLst/>
                <a:latin typeface="Microsoft Yahei" panose="020B0503020204020204" pitchFamily="34" charset="-122"/>
                <a:ea typeface="Microsoft Yahei" panose="020B0503020204020204" pitchFamily="34" charset="-122"/>
              </a:rPr>
              <a:t>10</a:t>
            </a:r>
            <a:r>
              <a:rPr lang="zh-CN" altLang="en-US" sz="1300" b="0" i="0" dirty="0">
                <a:effectLst/>
                <a:latin typeface="Microsoft Yahei" panose="020B0503020204020204" pitchFamily="34" charset="-122"/>
                <a:ea typeface="Microsoft Yahei" panose="020B0503020204020204" pitchFamily="34" charset="-122"/>
              </a:rPr>
              <a:t>月</a:t>
            </a:r>
            <a:r>
              <a:rPr lang="en-US" altLang="zh-CN" sz="1300" b="0" i="0" dirty="0">
                <a:effectLst/>
                <a:latin typeface="Microsoft Yahei" panose="020B0503020204020204" pitchFamily="34" charset="-122"/>
                <a:ea typeface="Microsoft Yahei" panose="020B0503020204020204" pitchFamily="34" charset="-122"/>
              </a:rPr>
              <a:t>11</a:t>
            </a:r>
            <a:r>
              <a:rPr lang="zh-CN" altLang="en-US" sz="1300" b="0" i="0" dirty="0">
                <a:effectLst/>
                <a:latin typeface="Microsoft Yahei" panose="020B0503020204020204" pitchFamily="34" charset="-122"/>
                <a:ea typeface="Microsoft Yahei" panose="020B0503020204020204" pitchFamily="34" charset="-122"/>
              </a:rPr>
              <a:t>日，主要从事智能机械产品研发、设计、生产、产品优化、销售等，目前公司主要产品有：电解电容智能视觉外观全检机，饮料生产机械、电池修复机等类产品。以及各产品相关的专利证书等资质认证。 公司本着“创新、智能、诚信”的理念，以科技创新为根本，竭诚服务社会。</a:t>
            </a:r>
            <a:endParaRPr lang="zh-CN" altLang="en-US" sz="1300" dirty="0">
              <a:solidFill>
                <a:schemeClr val="tx1">
                  <a:lumMod val="50000"/>
                  <a:lumOff val="50000"/>
                </a:schemeClr>
              </a:solidFill>
            </a:endParaRPr>
          </a:p>
        </p:txBody>
      </p:sp>
      <p:sp>
        <p:nvSpPr>
          <p:cNvPr id="10" name="矩形 9"/>
          <p:cNvSpPr/>
          <p:nvPr/>
        </p:nvSpPr>
        <p:spPr>
          <a:xfrm>
            <a:off x="179512" y="852385"/>
            <a:ext cx="447034" cy="412956"/>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374631" y="902359"/>
            <a:ext cx="447034" cy="412956"/>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12" name="图片 11">
            <a:extLst>
              <a:ext uri="{FF2B5EF4-FFF2-40B4-BE49-F238E27FC236}">
                <a16:creationId xmlns:a16="http://schemas.microsoft.com/office/drawing/2014/main" id="{9A804F0C-B759-4B96-BCA5-107ACC764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pic>
        <p:nvPicPr>
          <p:cNvPr id="5" name="图片 4">
            <a:extLst>
              <a:ext uri="{FF2B5EF4-FFF2-40B4-BE49-F238E27FC236}">
                <a16:creationId xmlns:a16="http://schemas.microsoft.com/office/drawing/2014/main" id="{58B87695-9CAB-4D47-BDBE-AF0C437C93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269" y="1032363"/>
            <a:ext cx="5030516" cy="2925743"/>
          </a:xfrm>
          <a:prstGeom prst="rect">
            <a:avLst/>
          </a:prstGeom>
        </p:spPr>
      </p:pic>
      <p:grpSp>
        <p:nvGrpSpPr>
          <p:cNvPr id="16" name="组合 15">
            <a:extLst>
              <a:ext uri="{FF2B5EF4-FFF2-40B4-BE49-F238E27FC236}">
                <a16:creationId xmlns:a16="http://schemas.microsoft.com/office/drawing/2014/main" id="{0165E418-2A22-41F6-BA17-E69273885E97}"/>
              </a:ext>
            </a:extLst>
          </p:cNvPr>
          <p:cNvGrpSpPr/>
          <p:nvPr/>
        </p:nvGrpSpPr>
        <p:grpSpPr>
          <a:xfrm>
            <a:off x="27337" y="4921442"/>
            <a:ext cx="9144000" cy="170588"/>
            <a:chOff x="0" y="2488742"/>
            <a:chExt cx="9144000" cy="170588"/>
          </a:xfrm>
        </p:grpSpPr>
        <p:sp>
          <p:nvSpPr>
            <p:cNvPr id="17" name="任意多边形 13">
              <a:extLst>
                <a:ext uri="{FF2B5EF4-FFF2-40B4-BE49-F238E27FC236}">
                  <a16:creationId xmlns:a16="http://schemas.microsoft.com/office/drawing/2014/main" id="{9DF19375-B1CD-4B52-9114-E1E54514FED6}"/>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18" name="任意多边形 14">
              <a:extLst>
                <a:ext uri="{FF2B5EF4-FFF2-40B4-BE49-F238E27FC236}">
                  <a16:creationId xmlns:a16="http://schemas.microsoft.com/office/drawing/2014/main" id="{5E3E80F6-C64E-45FD-9C2A-ECCB97633941}"/>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9" name="文本占位符 4">
            <a:extLst>
              <a:ext uri="{FF2B5EF4-FFF2-40B4-BE49-F238E27FC236}">
                <a16:creationId xmlns:a16="http://schemas.microsoft.com/office/drawing/2014/main" id="{9EB52DF7-2E12-4D09-BBD8-88D83222028D}"/>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Tree>
    <p:extLst>
      <p:ext uri="{BB962C8B-B14F-4D97-AF65-F5344CB8AC3E}">
        <p14:creationId xmlns:p14="http://schemas.microsoft.com/office/powerpoint/2010/main" val="116779746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4"/>
          <p:cNvSpPr txBox="1">
            <a:spLocks/>
          </p:cNvSpPr>
          <p:nvPr/>
        </p:nvSpPr>
        <p:spPr>
          <a:xfrm>
            <a:off x="539750" y="307879"/>
            <a:ext cx="3588344"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tx1">
                    <a:lumMod val="75000"/>
                    <a:lumOff val="25000"/>
                  </a:schemeClr>
                </a:solidFill>
                <a:latin typeface="微软雅黑" pitchFamily="34" charset="-122"/>
                <a:ea typeface="微软雅黑" pitchFamily="34" charset="-122"/>
              </a:rPr>
              <a:t>发展历程</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2" t="12818" r="32355" b="12818"/>
          <a:stretch/>
        </p:blipFill>
        <p:spPr bwMode="auto">
          <a:xfrm>
            <a:off x="663432" y="1031048"/>
            <a:ext cx="5030516" cy="292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604465" y="3338238"/>
            <a:ext cx="5647404" cy="1451552"/>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2" name="组合 1"/>
          <p:cNvGrpSpPr/>
          <p:nvPr/>
        </p:nvGrpSpPr>
        <p:grpSpPr>
          <a:xfrm>
            <a:off x="2483768" y="3365777"/>
            <a:ext cx="6214826" cy="1151694"/>
            <a:chOff x="2483768" y="3365777"/>
            <a:chExt cx="6214826" cy="1151694"/>
          </a:xfrm>
        </p:grpSpPr>
        <p:sp>
          <p:nvSpPr>
            <p:cNvPr id="8" name="文本框 106"/>
            <p:cNvSpPr txBox="1"/>
            <p:nvPr/>
          </p:nvSpPr>
          <p:spPr>
            <a:xfrm>
              <a:off x="2483768" y="3365777"/>
              <a:ext cx="2678617" cy="461665"/>
            </a:xfrm>
            <a:prstGeom prst="rect">
              <a:avLst/>
            </a:prstGeom>
            <a:noFill/>
          </p:spPr>
          <p:txBody>
            <a:bodyPr wrap="square" rtlCol="0">
              <a:spAutoFit/>
            </a:bodyPr>
            <a:lstStyle/>
            <a:p>
              <a:pPr algn="r"/>
              <a:r>
                <a:rPr lang="zh-CN" altLang="en-US" sz="2400" dirty="0">
                  <a:solidFill>
                    <a:schemeClr val="bg1"/>
                  </a:solidFill>
                  <a:latin typeface="微软雅黑" pitchFamily="34" charset="-122"/>
                  <a:ea typeface="微软雅黑" pitchFamily="34" charset="-122"/>
                </a:rPr>
                <a:t>湖南三问电子</a:t>
              </a:r>
            </a:p>
          </p:txBody>
        </p:sp>
        <p:sp>
          <p:nvSpPr>
            <p:cNvPr id="9" name="文本框 107"/>
            <p:cNvSpPr txBox="1"/>
            <p:nvPr/>
          </p:nvSpPr>
          <p:spPr>
            <a:xfrm>
              <a:off x="2843808" y="4064014"/>
              <a:ext cx="5854786" cy="453457"/>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solidFill>
                </a:rPr>
                <a:t>以</a:t>
              </a:r>
              <a:r>
                <a:rPr lang="en-US" altLang="zh-CN" sz="2000" dirty="0">
                  <a:solidFill>
                    <a:schemeClr val="bg1"/>
                  </a:solidFill>
                </a:rPr>
                <a:t>/</a:t>
              </a:r>
              <a:r>
                <a:rPr lang="zh-CN" altLang="en-US" sz="2000" dirty="0">
                  <a:solidFill>
                    <a:schemeClr val="bg1"/>
                  </a:solidFill>
                </a:rPr>
                <a:t>科</a:t>
              </a:r>
              <a:r>
                <a:rPr lang="en-US" altLang="zh-CN" sz="2000" dirty="0">
                  <a:solidFill>
                    <a:schemeClr val="bg1"/>
                  </a:solidFill>
                </a:rPr>
                <a:t>/</a:t>
              </a:r>
              <a:r>
                <a:rPr lang="zh-CN" altLang="en-US" sz="2000" dirty="0">
                  <a:solidFill>
                    <a:schemeClr val="bg1"/>
                  </a:solidFill>
                </a:rPr>
                <a:t>技</a:t>
              </a:r>
              <a:r>
                <a:rPr lang="en-US" altLang="zh-CN" sz="2000" dirty="0">
                  <a:solidFill>
                    <a:schemeClr val="bg1"/>
                  </a:solidFill>
                </a:rPr>
                <a:t>/</a:t>
              </a:r>
              <a:r>
                <a:rPr lang="zh-CN" altLang="en-US" sz="2000" dirty="0">
                  <a:solidFill>
                    <a:schemeClr val="bg1"/>
                  </a:solidFill>
                </a:rPr>
                <a:t>创</a:t>
              </a:r>
              <a:r>
                <a:rPr lang="en-US" altLang="zh-CN" sz="2000" dirty="0">
                  <a:solidFill>
                    <a:schemeClr val="bg1"/>
                  </a:solidFill>
                </a:rPr>
                <a:t>/</a:t>
              </a:r>
              <a:r>
                <a:rPr lang="zh-CN" altLang="en-US" sz="2000" dirty="0">
                  <a:solidFill>
                    <a:schemeClr val="bg1"/>
                  </a:solidFill>
                </a:rPr>
                <a:t>新</a:t>
              </a:r>
              <a:r>
                <a:rPr lang="en-US" altLang="zh-CN" sz="2000" dirty="0">
                  <a:solidFill>
                    <a:schemeClr val="bg1"/>
                  </a:solidFill>
                </a:rPr>
                <a:t>/</a:t>
              </a:r>
              <a:r>
                <a:rPr lang="zh-CN" altLang="en-US" sz="2000" dirty="0">
                  <a:solidFill>
                    <a:schemeClr val="bg1"/>
                  </a:solidFill>
                </a:rPr>
                <a:t>为</a:t>
              </a:r>
              <a:r>
                <a:rPr lang="en-US" altLang="zh-CN" sz="2000" dirty="0">
                  <a:solidFill>
                    <a:schemeClr val="bg1"/>
                  </a:solidFill>
                </a:rPr>
                <a:t>/</a:t>
              </a:r>
              <a:r>
                <a:rPr lang="zh-CN" altLang="en-US" sz="2000" dirty="0">
                  <a:solidFill>
                    <a:schemeClr val="bg1"/>
                  </a:solidFill>
                </a:rPr>
                <a:t>根</a:t>
              </a:r>
              <a:r>
                <a:rPr lang="en-US" altLang="zh-CN" sz="2000" dirty="0">
                  <a:solidFill>
                    <a:schemeClr val="bg1"/>
                  </a:solidFill>
                </a:rPr>
                <a:t>/</a:t>
              </a:r>
              <a:r>
                <a:rPr lang="zh-CN" altLang="en-US" sz="2000" dirty="0">
                  <a:solidFill>
                    <a:schemeClr val="bg1"/>
                  </a:solidFill>
                </a:rPr>
                <a:t>本</a:t>
              </a:r>
              <a:r>
                <a:rPr lang="en-US" altLang="zh-CN" sz="2000" dirty="0">
                  <a:solidFill>
                    <a:schemeClr val="bg1"/>
                  </a:solidFill>
                </a:rPr>
                <a:t>/</a:t>
              </a:r>
              <a:r>
                <a:rPr lang="zh-CN" altLang="en-US" sz="2000" dirty="0">
                  <a:solidFill>
                    <a:schemeClr val="bg1"/>
                  </a:solidFill>
                </a:rPr>
                <a:t>竭</a:t>
              </a:r>
              <a:r>
                <a:rPr lang="en-US" altLang="zh-CN" sz="2000" dirty="0">
                  <a:solidFill>
                    <a:schemeClr val="bg1"/>
                  </a:solidFill>
                </a:rPr>
                <a:t>/</a:t>
              </a:r>
              <a:r>
                <a:rPr lang="zh-CN" altLang="en-US" sz="2000" dirty="0">
                  <a:solidFill>
                    <a:schemeClr val="bg1"/>
                  </a:solidFill>
                </a:rPr>
                <a:t>诚</a:t>
              </a:r>
              <a:r>
                <a:rPr lang="en-US" altLang="zh-CN" sz="2000" dirty="0">
                  <a:solidFill>
                    <a:schemeClr val="bg1"/>
                  </a:solidFill>
                </a:rPr>
                <a:t>/</a:t>
              </a:r>
              <a:r>
                <a:rPr lang="zh-CN" altLang="en-US" sz="2000" dirty="0">
                  <a:solidFill>
                    <a:schemeClr val="bg1"/>
                  </a:solidFill>
                </a:rPr>
                <a:t>服</a:t>
              </a:r>
              <a:r>
                <a:rPr lang="en-US" altLang="zh-CN" sz="2000" dirty="0">
                  <a:solidFill>
                    <a:schemeClr val="bg1"/>
                  </a:solidFill>
                </a:rPr>
                <a:t>/</a:t>
              </a:r>
              <a:r>
                <a:rPr lang="zh-CN" altLang="en-US" sz="2000" dirty="0">
                  <a:solidFill>
                    <a:schemeClr val="bg1"/>
                  </a:solidFill>
                </a:rPr>
                <a:t>务</a:t>
              </a:r>
              <a:r>
                <a:rPr lang="en-US" altLang="zh-CN" sz="2000" dirty="0">
                  <a:solidFill>
                    <a:schemeClr val="bg1"/>
                  </a:solidFill>
                </a:rPr>
                <a:t>/</a:t>
              </a:r>
              <a:r>
                <a:rPr lang="zh-CN" altLang="en-US" sz="2000" dirty="0">
                  <a:solidFill>
                    <a:schemeClr val="bg1"/>
                  </a:solidFill>
                </a:rPr>
                <a:t>社</a:t>
              </a:r>
              <a:r>
                <a:rPr lang="en-US" altLang="zh-CN" sz="2000" dirty="0">
                  <a:solidFill>
                    <a:schemeClr val="bg1"/>
                  </a:solidFill>
                </a:rPr>
                <a:t>/</a:t>
              </a:r>
              <a:r>
                <a:rPr lang="zh-CN" altLang="en-US" sz="2000" dirty="0">
                  <a:solidFill>
                    <a:schemeClr val="bg1"/>
                  </a:solidFill>
                </a:rPr>
                <a:t>会</a:t>
              </a:r>
            </a:p>
          </p:txBody>
        </p:sp>
      </p:grpSp>
      <p:sp>
        <p:nvSpPr>
          <p:cNvPr id="15" name="文本框 107"/>
          <p:cNvSpPr txBox="1"/>
          <p:nvPr/>
        </p:nvSpPr>
        <p:spPr>
          <a:xfrm>
            <a:off x="5889066" y="1058863"/>
            <a:ext cx="2283333" cy="2305631"/>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50000"/>
                    <a:lumOff val="50000"/>
                  </a:schemeClr>
                </a:solidFill>
                <a:cs typeface="+mn-ea"/>
                <a:sym typeface="+mn-lt"/>
              </a:rPr>
              <a:t>      </a:t>
            </a:r>
            <a:r>
              <a:rPr lang="zh-CN" altLang="en-US" dirty="0">
                <a:cs typeface="+mn-ea"/>
                <a:sym typeface="+mn-lt"/>
              </a:rPr>
              <a:t>在公司的发展过程中，我司非常注重研发与创新，拥有多项新型专利，公司本着</a:t>
            </a:r>
            <a:r>
              <a:rPr lang="en-US" altLang="zh-CN" dirty="0">
                <a:cs typeface="+mn-ea"/>
                <a:sym typeface="+mn-lt"/>
              </a:rPr>
              <a:t>“</a:t>
            </a:r>
            <a:r>
              <a:rPr lang="zh-CN" altLang="en-US" dirty="0">
                <a:cs typeface="+mn-ea"/>
                <a:sym typeface="+mn-lt"/>
              </a:rPr>
              <a:t>以诚为本、以质取胜</a:t>
            </a:r>
            <a:r>
              <a:rPr lang="en-US" altLang="zh-CN" dirty="0">
                <a:cs typeface="+mn-ea"/>
                <a:sym typeface="+mn-lt"/>
              </a:rPr>
              <a:t>”</a:t>
            </a:r>
            <a:r>
              <a:rPr lang="zh-CN" altLang="en-US" dirty="0">
                <a:cs typeface="+mn-ea"/>
                <a:sym typeface="+mn-lt"/>
              </a:rPr>
              <a:t>的经营方针稳步发展，每个产品都得到使用者的广泛好评。</a:t>
            </a:r>
          </a:p>
          <a:p>
            <a:endParaRPr lang="zh-CN" altLang="en-US" dirty="0">
              <a:solidFill>
                <a:schemeClr val="tx1">
                  <a:lumMod val="50000"/>
                  <a:lumOff val="50000"/>
                </a:schemeClr>
              </a:solidFill>
            </a:endParaRPr>
          </a:p>
        </p:txBody>
      </p:sp>
      <p:sp>
        <p:nvSpPr>
          <p:cNvPr id="10" name="矩形 9"/>
          <p:cNvSpPr/>
          <p:nvPr/>
        </p:nvSpPr>
        <p:spPr>
          <a:xfrm>
            <a:off x="468313" y="852385"/>
            <a:ext cx="447034" cy="412956"/>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663432" y="902359"/>
            <a:ext cx="447034" cy="412956"/>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13" name="图片 12">
            <a:extLst>
              <a:ext uri="{FF2B5EF4-FFF2-40B4-BE49-F238E27FC236}">
                <a16:creationId xmlns:a16="http://schemas.microsoft.com/office/drawing/2014/main" id="{9FE2A750-388F-4D28-8B4D-AC29ABB5C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spTree>
    <p:extLst>
      <p:ext uri="{BB962C8B-B14F-4D97-AF65-F5344CB8AC3E}">
        <p14:creationId xmlns:p14="http://schemas.microsoft.com/office/powerpoint/2010/main" val="42540738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 r="241"/>
          <a:stretch/>
        </p:blipFill>
        <p:spPr bwMode="auto">
          <a:xfrm>
            <a:off x="0" y="0"/>
            <a:ext cx="9144000" cy="393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0" y="1112838"/>
            <a:ext cx="9144000" cy="2233988"/>
          </a:xfrm>
          <a:prstGeom prst="rect">
            <a:avLst/>
          </a:prstGeom>
          <a:solidFill>
            <a:srgbClr val="0278A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文本框 3"/>
          <p:cNvSpPr txBox="1"/>
          <p:nvPr/>
        </p:nvSpPr>
        <p:spPr>
          <a:xfrm>
            <a:off x="4300587" y="1977407"/>
            <a:ext cx="2293641" cy="1015663"/>
          </a:xfrm>
          <a:prstGeom prst="rect">
            <a:avLst/>
          </a:prstGeom>
          <a:noFill/>
        </p:spPr>
        <p:txBody>
          <a:bodyPr wrap="none" rtlCol="0">
            <a:spAutoFit/>
          </a:bodyPr>
          <a:lstStyle/>
          <a:p>
            <a:r>
              <a:rPr lang="en-US" altLang="zh-CN" sz="6000" b="1" spc="300" dirty="0">
                <a:solidFill>
                  <a:schemeClr val="bg1"/>
                </a:solidFill>
                <a:latin typeface="Akzidenz-Grotesk BQ Condensed" pitchFamily="50" charset="0"/>
              </a:rPr>
              <a:t>Part 2</a:t>
            </a:r>
            <a:endParaRPr lang="zh-CN" altLang="en-US" sz="6000" b="1" spc="300" dirty="0">
              <a:solidFill>
                <a:schemeClr val="bg1"/>
              </a:solidFill>
              <a:latin typeface="Akzidenz-Grotesk BQ Condensed" pitchFamily="50" charset="0"/>
            </a:endParaRPr>
          </a:p>
        </p:txBody>
      </p:sp>
      <p:sp>
        <p:nvSpPr>
          <p:cNvPr id="7" name="文本框 19"/>
          <p:cNvSpPr txBox="1"/>
          <p:nvPr/>
        </p:nvSpPr>
        <p:spPr>
          <a:xfrm>
            <a:off x="4284619" y="1771895"/>
            <a:ext cx="4339650" cy="507831"/>
          </a:xfrm>
          <a:prstGeom prst="rect">
            <a:avLst/>
          </a:prstGeom>
          <a:noFill/>
        </p:spPr>
        <p:txBody>
          <a:bodyPr wrap="none" rtlCol="0">
            <a:spAutoFit/>
          </a:bodyPr>
          <a:lstStyle/>
          <a:p>
            <a:r>
              <a:rPr lang="zh-CN" altLang="en-US" sz="2700" dirty="0">
                <a:solidFill>
                  <a:schemeClr val="bg1"/>
                </a:solidFill>
                <a:latin typeface="微软雅黑" pitchFamily="34" charset="-122"/>
                <a:ea typeface="微软雅黑" pitchFamily="34" charset="-122"/>
              </a:rPr>
              <a:t>电解电容外观检测设备介绍</a:t>
            </a:r>
          </a:p>
        </p:txBody>
      </p:sp>
      <p:grpSp>
        <p:nvGrpSpPr>
          <p:cNvPr id="8" name="组合 7"/>
          <p:cNvGrpSpPr/>
          <p:nvPr/>
        </p:nvGrpSpPr>
        <p:grpSpPr>
          <a:xfrm>
            <a:off x="2627784" y="1906098"/>
            <a:ext cx="942054" cy="665652"/>
            <a:chOff x="2121053" y="4628326"/>
            <a:chExt cx="333034" cy="313762"/>
          </a:xfrm>
        </p:grpSpPr>
        <p:sp>
          <p:nvSpPr>
            <p:cNvPr id="9" name="Freeform 31"/>
            <p:cNvSpPr>
              <a:spLocks/>
            </p:cNvSpPr>
            <p:nvPr/>
          </p:nvSpPr>
          <p:spPr bwMode="auto">
            <a:xfrm>
              <a:off x="2268612" y="4628326"/>
              <a:ext cx="185475" cy="133205"/>
            </a:xfrm>
            <a:custGeom>
              <a:avLst/>
              <a:gdLst>
                <a:gd name="T0" fmla="*/ 81 w 93"/>
                <a:gd name="T1" fmla="*/ 0 h 67"/>
                <a:gd name="T2" fmla="*/ 12 w 93"/>
                <a:gd name="T3" fmla="*/ 0 h 67"/>
                <a:gd name="T4" fmla="*/ 0 w 93"/>
                <a:gd name="T5" fmla="*/ 12 h 67"/>
                <a:gd name="T6" fmla="*/ 0 w 93"/>
                <a:gd name="T7" fmla="*/ 21 h 67"/>
                <a:gd name="T8" fmla="*/ 7 w 93"/>
                <a:gd name="T9" fmla="*/ 21 h 67"/>
                <a:gd name="T10" fmla="*/ 7 w 93"/>
                <a:gd name="T11" fmla="*/ 12 h 67"/>
                <a:gd name="T12" fmla="*/ 12 w 93"/>
                <a:gd name="T13" fmla="*/ 7 h 67"/>
                <a:gd name="T14" fmla="*/ 81 w 93"/>
                <a:gd name="T15" fmla="*/ 7 h 67"/>
                <a:gd name="T16" fmla="*/ 86 w 93"/>
                <a:gd name="T17" fmla="*/ 12 h 67"/>
                <a:gd name="T18" fmla="*/ 86 w 93"/>
                <a:gd name="T19" fmla="*/ 54 h 67"/>
                <a:gd name="T20" fmla="*/ 81 w 93"/>
                <a:gd name="T21" fmla="*/ 59 h 67"/>
                <a:gd name="T22" fmla="*/ 72 w 93"/>
                <a:gd name="T23" fmla="*/ 59 h 67"/>
                <a:gd name="T24" fmla="*/ 72 w 93"/>
                <a:gd name="T25" fmla="*/ 67 h 67"/>
                <a:gd name="T26" fmla="*/ 81 w 93"/>
                <a:gd name="T27" fmla="*/ 67 h 67"/>
                <a:gd name="T28" fmla="*/ 93 w 93"/>
                <a:gd name="T29" fmla="*/ 54 h 67"/>
                <a:gd name="T30" fmla="*/ 93 w 93"/>
                <a:gd name="T31" fmla="*/ 12 h 67"/>
                <a:gd name="T32" fmla="*/ 81 w 93"/>
                <a:gd name="T3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67">
                  <a:moveTo>
                    <a:pt x="81" y="0"/>
                  </a:moveTo>
                  <a:cubicBezTo>
                    <a:pt x="12" y="0"/>
                    <a:pt x="12" y="0"/>
                    <a:pt x="12" y="0"/>
                  </a:cubicBezTo>
                  <a:cubicBezTo>
                    <a:pt x="6" y="0"/>
                    <a:pt x="0" y="5"/>
                    <a:pt x="0" y="12"/>
                  </a:cubicBezTo>
                  <a:cubicBezTo>
                    <a:pt x="0" y="21"/>
                    <a:pt x="0" y="21"/>
                    <a:pt x="0" y="21"/>
                  </a:cubicBezTo>
                  <a:cubicBezTo>
                    <a:pt x="7" y="21"/>
                    <a:pt x="7" y="21"/>
                    <a:pt x="7" y="21"/>
                  </a:cubicBezTo>
                  <a:cubicBezTo>
                    <a:pt x="7" y="12"/>
                    <a:pt x="7" y="12"/>
                    <a:pt x="7" y="12"/>
                  </a:cubicBezTo>
                  <a:cubicBezTo>
                    <a:pt x="7" y="9"/>
                    <a:pt x="10" y="7"/>
                    <a:pt x="12" y="7"/>
                  </a:cubicBezTo>
                  <a:cubicBezTo>
                    <a:pt x="81" y="7"/>
                    <a:pt x="81" y="7"/>
                    <a:pt x="81" y="7"/>
                  </a:cubicBezTo>
                  <a:cubicBezTo>
                    <a:pt x="83" y="7"/>
                    <a:pt x="86" y="9"/>
                    <a:pt x="86" y="12"/>
                  </a:cubicBezTo>
                  <a:cubicBezTo>
                    <a:pt x="86" y="54"/>
                    <a:pt x="86" y="54"/>
                    <a:pt x="86" y="54"/>
                  </a:cubicBezTo>
                  <a:cubicBezTo>
                    <a:pt x="86" y="57"/>
                    <a:pt x="83" y="59"/>
                    <a:pt x="81" y="59"/>
                  </a:cubicBezTo>
                  <a:cubicBezTo>
                    <a:pt x="72" y="59"/>
                    <a:pt x="72" y="59"/>
                    <a:pt x="72" y="59"/>
                  </a:cubicBezTo>
                  <a:cubicBezTo>
                    <a:pt x="72" y="67"/>
                    <a:pt x="72" y="67"/>
                    <a:pt x="72" y="67"/>
                  </a:cubicBezTo>
                  <a:cubicBezTo>
                    <a:pt x="81" y="67"/>
                    <a:pt x="81" y="67"/>
                    <a:pt x="81" y="67"/>
                  </a:cubicBezTo>
                  <a:cubicBezTo>
                    <a:pt x="87" y="67"/>
                    <a:pt x="93" y="61"/>
                    <a:pt x="93" y="54"/>
                  </a:cubicBezTo>
                  <a:cubicBezTo>
                    <a:pt x="93" y="12"/>
                    <a:pt x="93" y="12"/>
                    <a:pt x="93" y="12"/>
                  </a:cubicBezTo>
                  <a:cubicBezTo>
                    <a:pt x="93" y="5"/>
                    <a:pt x="87" y="0"/>
                    <a:pt x="8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32"/>
            <p:cNvSpPr>
              <a:spLocks/>
            </p:cNvSpPr>
            <p:nvPr/>
          </p:nvSpPr>
          <p:spPr bwMode="auto">
            <a:xfrm>
              <a:off x="2224957" y="4664192"/>
              <a:ext cx="185475" cy="131518"/>
            </a:xfrm>
            <a:custGeom>
              <a:avLst/>
              <a:gdLst>
                <a:gd name="T0" fmla="*/ 80 w 93"/>
                <a:gd name="T1" fmla="*/ 0 h 66"/>
                <a:gd name="T2" fmla="*/ 12 w 93"/>
                <a:gd name="T3" fmla="*/ 0 h 66"/>
                <a:gd name="T4" fmla="*/ 0 w 93"/>
                <a:gd name="T5" fmla="*/ 12 h 66"/>
                <a:gd name="T6" fmla="*/ 0 w 93"/>
                <a:gd name="T7" fmla="*/ 29 h 66"/>
                <a:gd name="T8" fmla="*/ 7 w 93"/>
                <a:gd name="T9" fmla="*/ 25 h 66"/>
                <a:gd name="T10" fmla="*/ 7 w 93"/>
                <a:gd name="T11" fmla="*/ 12 h 66"/>
                <a:gd name="T12" fmla="*/ 12 w 93"/>
                <a:gd name="T13" fmla="*/ 7 h 66"/>
                <a:gd name="T14" fmla="*/ 80 w 93"/>
                <a:gd name="T15" fmla="*/ 7 h 66"/>
                <a:gd name="T16" fmla="*/ 85 w 93"/>
                <a:gd name="T17" fmla="*/ 12 h 66"/>
                <a:gd name="T18" fmla="*/ 85 w 93"/>
                <a:gd name="T19" fmla="*/ 54 h 66"/>
                <a:gd name="T20" fmla="*/ 80 w 93"/>
                <a:gd name="T21" fmla="*/ 59 h 66"/>
                <a:gd name="T22" fmla="*/ 12 w 93"/>
                <a:gd name="T23" fmla="*/ 59 h 66"/>
                <a:gd name="T24" fmla="*/ 7 w 93"/>
                <a:gd name="T25" fmla="*/ 54 h 66"/>
                <a:gd name="T26" fmla="*/ 7 w 93"/>
                <a:gd name="T27" fmla="*/ 43 h 66"/>
                <a:gd name="T28" fmla="*/ 0 w 93"/>
                <a:gd name="T29" fmla="*/ 47 h 66"/>
                <a:gd name="T30" fmla="*/ 0 w 93"/>
                <a:gd name="T31" fmla="*/ 54 h 66"/>
                <a:gd name="T32" fmla="*/ 12 w 93"/>
                <a:gd name="T33" fmla="*/ 66 h 66"/>
                <a:gd name="T34" fmla="*/ 80 w 93"/>
                <a:gd name="T35" fmla="*/ 66 h 66"/>
                <a:gd name="T36" fmla="*/ 93 w 93"/>
                <a:gd name="T37" fmla="*/ 54 h 66"/>
                <a:gd name="T38" fmla="*/ 93 w 93"/>
                <a:gd name="T39" fmla="*/ 12 h 66"/>
                <a:gd name="T40" fmla="*/ 80 w 93"/>
                <a:gd name="T4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66">
                  <a:moveTo>
                    <a:pt x="80" y="0"/>
                  </a:moveTo>
                  <a:cubicBezTo>
                    <a:pt x="12" y="0"/>
                    <a:pt x="12" y="0"/>
                    <a:pt x="12" y="0"/>
                  </a:cubicBezTo>
                  <a:cubicBezTo>
                    <a:pt x="5" y="0"/>
                    <a:pt x="0" y="5"/>
                    <a:pt x="0" y="12"/>
                  </a:cubicBezTo>
                  <a:cubicBezTo>
                    <a:pt x="0" y="29"/>
                    <a:pt x="0" y="29"/>
                    <a:pt x="0" y="29"/>
                  </a:cubicBezTo>
                  <a:cubicBezTo>
                    <a:pt x="7" y="25"/>
                    <a:pt x="7" y="25"/>
                    <a:pt x="7" y="25"/>
                  </a:cubicBezTo>
                  <a:cubicBezTo>
                    <a:pt x="7" y="12"/>
                    <a:pt x="7" y="12"/>
                    <a:pt x="7" y="12"/>
                  </a:cubicBezTo>
                  <a:cubicBezTo>
                    <a:pt x="7" y="9"/>
                    <a:pt x="9" y="7"/>
                    <a:pt x="12" y="7"/>
                  </a:cubicBezTo>
                  <a:cubicBezTo>
                    <a:pt x="80" y="7"/>
                    <a:pt x="80" y="7"/>
                    <a:pt x="80" y="7"/>
                  </a:cubicBezTo>
                  <a:cubicBezTo>
                    <a:pt x="83" y="7"/>
                    <a:pt x="85" y="9"/>
                    <a:pt x="85" y="12"/>
                  </a:cubicBezTo>
                  <a:cubicBezTo>
                    <a:pt x="85" y="54"/>
                    <a:pt x="85" y="54"/>
                    <a:pt x="85" y="54"/>
                  </a:cubicBezTo>
                  <a:cubicBezTo>
                    <a:pt x="85" y="57"/>
                    <a:pt x="83" y="59"/>
                    <a:pt x="80" y="59"/>
                  </a:cubicBezTo>
                  <a:cubicBezTo>
                    <a:pt x="12" y="59"/>
                    <a:pt x="12" y="59"/>
                    <a:pt x="12" y="59"/>
                  </a:cubicBezTo>
                  <a:cubicBezTo>
                    <a:pt x="9" y="59"/>
                    <a:pt x="7" y="57"/>
                    <a:pt x="7" y="54"/>
                  </a:cubicBezTo>
                  <a:cubicBezTo>
                    <a:pt x="7" y="43"/>
                    <a:pt x="7" y="43"/>
                    <a:pt x="7" y="43"/>
                  </a:cubicBezTo>
                  <a:cubicBezTo>
                    <a:pt x="0" y="47"/>
                    <a:pt x="0" y="47"/>
                    <a:pt x="0" y="47"/>
                  </a:cubicBezTo>
                  <a:cubicBezTo>
                    <a:pt x="0" y="54"/>
                    <a:pt x="0" y="54"/>
                    <a:pt x="0" y="54"/>
                  </a:cubicBezTo>
                  <a:cubicBezTo>
                    <a:pt x="0" y="61"/>
                    <a:pt x="5" y="66"/>
                    <a:pt x="12" y="66"/>
                  </a:cubicBezTo>
                  <a:cubicBezTo>
                    <a:pt x="80" y="66"/>
                    <a:pt x="80" y="66"/>
                    <a:pt x="80" y="66"/>
                  </a:cubicBezTo>
                  <a:cubicBezTo>
                    <a:pt x="87" y="66"/>
                    <a:pt x="93" y="61"/>
                    <a:pt x="93" y="54"/>
                  </a:cubicBezTo>
                  <a:cubicBezTo>
                    <a:pt x="93" y="12"/>
                    <a:pt x="93" y="12"/>
                    <a:pt x="93" y="12"/>
                  </a:cubicBezTo>
                  <a:cubicBezTo>
                    <a:pt x="93" y="5"/>
                    <a:pt x="87" y="0"/>
                    <a:pt x="8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Oval 33"/>
            <p:cNvSpPr>
              <a:spLocks noChangeArrowheads="1"/>
            </p:cNvSpPr>
            <p:nvPr/>
          </p:nvSpPr>
          <p:spPr bwMode="auto">
            <a:xfrm>
              <a:off x="2142762" y="4659239"/>
              <a:ext cx="62387" cy="5985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34"/>
            <p:cNvSpPr>
              <a:spLocks/>
            </p:cNvSpPr>
            <p:nvPr/>
          </p:nvSpPr>
          <p:spPr bwMode="auto">
            <a:xfrm>
              <a:off x="2121053" y="4689168"/>
              <a:ext cx="189691" cy="252920"/>
            </a:xfrm>
            <a:custGeom>
              <a:avLst/>
              <a:gdLst>
                <a:gd name="T0" fmla="*/ 94 w 95"/>
                <a:gd name="T1" fmla="*/ 4 h 127"/>
                <a:gd name="T2" fmla="*/ 93 w 95"/>
                <a:gd name="T3" fmla="*/ 2 h 127"/>
                <a:gd name="T4" fmla="*/ 86 w 95"/>
                <a:gd name="T5" fmla="*/ 1 h 127"/>
                <a:gd name="T6" fmla="*/ 48 w 95"/>
                <a:gd name="T7" fmla="*/ 20 h 127"/>
                <a:gd name="T8" fmla="*/ 48 w 95"/>
                <a:gd name="T9" fmla="*/ 20 h 127"/>
                <a:gd name="T10" fmla="*/ 39 w 95"/>
                <a:gd name="T11" fmla="*/ 20 h 127"/>
                <a:gd name="T12" fmla="*/ 28 w 95"/>
                <a:gd name="T13" fmla="*/ 20 h 127"/>
                <a:gd name="T14" fmla="*/ 25 w 95"/>
                <a:gd name="T15" fmla="*/ 20 h 127"/>
                <a:gd name="T16" fmla="*/ 22 w 95"/>
                <a:gd name="T17" fmla="*/ 20 h 127"/>
                <a:gd name="T18" fmla="*/ 6 w 95"/>
                <a:gd name="T19" fmla="*/ 20 h 127"/>
                <a:gd name="T20" fmla="*/ 3 w 95"/>
                <a:gd name="T21" fmla="*/ 22 h 127"/>
                <a:gd name="T22" fmla="*/ 1 w 95"/>
                <a:gd name="T23" fmla="*/ 26 h 127"/>
                <a:gd name="T24" fmla="*/ 0 w 95"/>
                <a:gd name="T25" fmla="*/ 68 h 127"/>
                <a:gd name="T26" fmla="*/ 4 w 95"/>
                <a:gd name="T27" fmla="*/ 74 h 127"/>
                <a:gd name="T28" fmla="*/ 6 w 95"/>
                <a:gd name="T29" fmla="*/ 74 h 127"/>
                <a:gd name="T30" fmla="*/ 10 w 95"/>
                <a:gd name="T31" fmla="*/ 69 h 127"/>
                <a:gd name="T32" fmla="*/ 11 w 95"/>
                <a:gd name="T33" fmla="*/ 38 h 127"/>
                <a:gd name="T34" fmla="*/ 12 w 95"/>
                <a:gd name="T35" fmla="*/ 38 h 127"/>
                <a:gd name="T36" fmla="*/ 12 w 95"/>
                <a:gd name="T37" fmla="*/ 64 h 127"/>
                <a:gd name="T38" fmla="*/ 12 w 95"/>
                <a:gd name="T39" fmla="*/ 66 h 127"/>
                <a:gd name="T40" fmla="*/ 12 w 95"/>
                <a:gd name="T41" fmla="*/ 121 h 127"/>
                <a:gd name="T42" fmla="*/ 18 w 95"/>
                <a:gd name="T43" fmla="*/ 127 h 127"/>
                <a:gd name="T44" fmla="*/ 22 w 95"/>
                <a:gd name="T45" fmla="*/ 127 h 127"/>
                <a:gd name="T46" fmla="*/ 28 w 95"/>
                <a:gd name="T47" fmla="*/ 121 h 127"/>
                <a:gd name="T48" fmla="*/ 28 w 95"/>
                <a:gd name="T49" fmla="*/ 78 h 127"/>
                <a:gd name="T50" fmla="*/ 33 w 95"/>
                <a:gd name="T51" fmla="*/ 78 h 127"/>
                <a:gd name="T52" fmla="*/ 33 w 95"/>
                <a:gd name="T53" fmla="*/ 121 h 127"/>
                <a:gd name="T54" fmla="*/ 39 w 95"/>
                <a:gd name="T55" fmla="*/ 127 h 127"/>
                <a:gd name="T56" fmla="*/ 43 w 95"/>
                <a:gd name="T57" fmla="*/ 127 h 127"/>
                <a:gd name="T58" fmla="*/ 49 w 95"/>
                <a:gd name="T59" fmla="*/ 121 h 127"/>
                <a:gd name="T60" fmla="*/ 49 w 95"/>
                <a:gd name="T61" fmla="*/ 66 h 127"/>
                <a:gd name="T62" fmla="*/ 49 w 95"/>
                <a:gd name="T63" fmla="*/ 64 h 127"/>
                <a:gd name="T64" fmla="*/ 49 w 95"/>
                <a:gd name="T65" fmla="*/ 36 h 127"/>
                <a:gd name="T66" fmla="*/ 54 w 95"/>
                <a:gd name="T67" fmla="*/ 29 h 127"/>
                <a:gd name="T68" fmla="*/ 91 w 95"/>
                <a:gd name="T69" fmla="*/ 10 h 127"/>
                <a:gd name="T70" fmla="*/ 94 w 95"/>
                <a:gd name="T71" fmla="*/ 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127">
                  <a:moveTo>
                    <a:pt x="94" y="4"/>
                  </a:moveTo>
                  <a:cubicBezTo>
                    <a:pt x="93" y="2"/>
                    <a:pt x="93" y="2"/>
                    <a:pt x="93" y="2"/>
                  </a:cubicBezTo>
                  <a:cubicBezTo>
                    <a:pt x="92" y="0"/>
                    <a:pt x="89" y="0"/>
                    <a:pt x="86" y="1"/>
                  </a:cubicBezTo>
                  <a:cubicBezTo>
                    <a:pt x="48" y="20"/>
                    <a:pt x="48" y="20"/>
                    <a:pt x="48" y="20"/>
                  </a:cubicBezTo>
                  <a:cubicBezTo>
                    <a:pt x="48" y="20"/>
                    <a:pt x="48" y="20"/>
                    <a:pt x="48" y="20"/>
                  </a:cubicBezTo>
                  <a:cubicBezTo>
                    <a:pt x="39" y="20"/>
                    <a:pt x="39" y="20"/>
                    <a:pt x="39" y="20"/>
                  </a:cubicBezTo>
                  <a:cubicBezTo>
                    <a:pt x="28" y="20"/>
                    <a:pt x="28" y="20"/>
                    <a:pt x="28" y="20"/>
                  </a:cubicBezTo>
                  <a:cubicBezTo>
                    <a:pt x="25" y="20"/>
                    <a:pt x="25" y="20"/>
                    <a:pt x="25" y="20"/>
                  </a:cubicBezTo>
                  <a:cubicBezTo>
                    <a:pt x="22" y="20"/>
                    <a:pt x="22" y="20"/>
                    <a:pt x="22" y="20"/>
                  </a:cubicBezTo>
                  <a:cubicBezTo>
                    <a:pt x="6" y="20"/>
                    <a:pt x="6" y="20"/>
                    <a:pt x="6" y="20"/>
                  </a:cubicBezTo>
                  <a:cubicBezTo>
                    <a:pt x="6" y="20"/>
                    <a:pt x="4" y="21"/>
                    <a:pt x="3" y="22"/>
                  </a:cubicBezTo>
                  <a:cubicBezTo>
                    <a:pt x="2" y="23"/>
                    <a:pt x="1" y="24"/>
                    <a:pt x="1" y="26"/>
                  </a:cubicBezTo>
                  <a:cubicBezTo>
                    <a:pt x="0" y="68"/>
                    <a:pt x="0" y="68"/>
                    <a:pt x="0" y="68"/>
                  </a:cubicBezTo>
                  <a:cubicBezTo>
                    <a:pt x="0" y="71"/>
                    <a:pt x="2" y="73"/>
                    <a:pt x="4" y="74"/>
                  </a:cubicBezTo>
                  <a:cubicBezTo>
                    <a:pt x="6" y="74"/>
                    <a:pt x="6" y="74"/>
                    <a:pt x="6" y="74"/>
                  </a:cubicBezTo>
                  <a:cubicBezTo>
                    <a:pt x="8" y="74"/>
                    <a:pt x="10" y="71"/>
                    <a:pt x="10" y="69"/>
                  </a:cubicBezTo>
                  <a:cubicBezTo>
                    <a:pt x="11" y="38"/>
                    <a:pt x="11" y="38"/>
                    <a:pt x="11" y="38"/>
                  </a:cubicBezTo>
                  <a:cubicBezTo>
                    <a:pt x="12" y="38"/>
                    <a:pt x="12" y="38"/>
                    <a:pt x="12" y="38"/>
                  </a:cubicBezTo>
                  <a:cubicBezTo>
                    <a:pt x="12" y="64"/>
                    <a:pt x="12" y="64"/>
                    <a:pt x="12" y="64"/>
                  </a:cubicBezTo>
                  <a:cubicBezTo>
                    <a:pt x="12" y="66"/>
                    <a:pt x="12" y="66"/>
                    <a:pt x="12" y="66"/>
                  </a:cubicBezTo>
                  <a:cubicBezTo>
                    <a:pt x="12" y="121"/>
                    <a:pt x="12" y="121"/>
                    <a:pt x="12" y="121"/>
                  </a:cubicBezTo>
                  <a:cubicBezTo>
                    <a:pt x="12" y="124"/>
                    <a:pt x="15" y="127"/>
                    <a:pt x="18" y="127"/>
                  </a:cubicBezTo>
                  <a:cubicBezTo>
                    <a:pt x="22" y="127"/>
                    <a:pt x="22" y="127"/>
                    <a:pt x="22" y="127"/>
                  </a:cubicBezTo>
                  <a:cubicBezTo>
                    <a:pt x="25" y="127"/>
                    <a:pt x="28" y="124"/>
                    <a:pt x="28" y="121"/>
                  </a:cubicBezTo>
                  <a:cubicBezTo>
                    <a:pt x="28" y="78"/>
                    <a:pt x="28" y="78"/>
                    <a:pt x="28" y="78"/>
                  </a:cubicBezTo>
                  <a:cubicBezTo>
                    <a:pt x="33" y="78"/>
                    <a:pt x="33" y="78"/>
                    <a:pt x="33" y="78"/>
                  </a:cubicBezTo>
                  <a:cubicBezTo>
                    <a:pt x="33" y="121"/>
                    <a:pt x="33" y="121"/>
                    <a:pt x="33" y="121"/>
                  </a:cubicBezTo>
                  <a:cubicBezTo>
                    <a:pt x="33" y="124"/>
                    <a:pt x="36" y="127"/>
                    <a:pt x="39" y="127"/>
                  </a:cubicBezTo>
                  <a:cubicBezTo>
                    <a:pt x="43" y="127"/>
                    <a:pt x="43" y="127"/>
                    <a:pt x="43" y="127"/>
                  </a:cubicBezTo>
                  <a:cubicBezTo>
                    <a:pt x="46" y="127"/>
                    <a:pt x="49" y="124"/>
                    <a:pt x="49" y="121"/>
                  </a:cubicBezTo>
                  <a:cubicBezTo>
                    <a:pt x="49" y="66"/>
                    <a:pt x="49" y="66"/>
                    <a:pt x="49" y="66"/>
                  </a:cubicBezTo>
                  <a:cubicBezTo>
                    <a:pt x="49" y="64"/>
                    <a:pt x="49" y="64"/>
                    <a:pt x="49" y="64"/>
                  </a:cubicBezTo>
                  <a:cubicBezTo>
                    <a:pt x="49" y="36"/>
                    <a:pt x="49" y="36"/>
                    <a:pt x="49" y="36"/>
                  </a:cubicBezTo>
                  <a:cubicBezTo>
                    <a:pt x="50" y="33"/>
                    <a:pt x="52" y="31"/>
                    <a:pt x="54" y="29"/>
                  </a:cubicBezTo>
                  <a:cubicBezTo>
                    <a:pt x="91" y="10"/>
                    <a:pt x="91" y="10"/>
                    <a:pt x="91" y="10"/>
                  </a:cubicBezTo>
                  <a:cubicBezTo>
                    <a:pt x="94" y="9"/>
                    <a:pt x="95" y="6"/>
                    <a:pt x="9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 name="矩形 4"/>
          <p:cNvSpPr/>
          <p:nvPr/>
        </p:nvSpPr>
        <p:spPr>
          <a:xfrm>
            <a:off x="4941268" y="2433251"/>
            <a:ext cx="184731" cy="369332"/>
          </a:xfrm>
          <a:prstGeom prst="rect">
            <a:avLst/>
          </a:prstGeom>
        </p:spPr>
        <p:txBody>
          <a:bodyPr wrap="none">
            <a:spAutoFit/>
          </a:bodyPr>
          <a:lstStyle/>
          <a:p>
            <a:pPr algn="r"/>
            <a:endParaRPr lang="zh-CN" altLang="en-US"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Tree>
    <p:extLst>
      <p:ext uri="{BB962C8B-B14F-4D97-AF65-F5344CB8AC3E}">
        <p14:creationId xmlns:p14="http://schemas.microsoft.com/office/powerpoint/2010/main" val="427973446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4"/>
          <p:cNvSpPr txBox="1">
            <a:spLocks/>
          </p:cNvSpPr>
          <p:nvPr/>
        </p:nvSpPr>
        <p:spPr>
          <a:xfrm>
            <a:off x="323528" y="280400"/>
            <a:ext cx="187220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000" dirty="0">
                <a:solidFill>
                  <a:schemeClr val="tx1">
                    <a:lumMod val="65000"/>
                    <a:lumOff val="35000"/>
                  </a:schemeClr>
                </a:solidFill>
                <a:latin typeface="微软雅黑" pitchFamily="34" charset="-122"/>
                <a:ea typeface="微软雅黑" pitchFamily="34" charset="-122"/>
              </a:rPr>
              <a:t>设备介绍</a:t>
            </a:r>
          </a:p>
        </p:txBody>
      </p:sp>
      <p:sp>
        <p:nvSpPr>
          <p:cNvPr id="8" name="文本框 106"/>
          <p:cNvSpPr txBox="1"/>
          <p:nvPr/>
        </p:nvSpPr>
        <p:spPr>
          <a:xfrm>
            <a:off x="2483768" y="3511781"/>
            <a:ext cx="1415772" cy="461665"/>
          </a:xfrm>
          <a:prstGeom prst="rect">
            <a:avLst/>
          </a:prstGeom>
          <a:noFill/>
        </p:spPr>
        <p:txBody>
          <a:bodyPr wrap="none" rtlCol="0">
            <a:spAutoFit/>
          </a:bodyPr>
          <a:lstStyle/>
          <a:p>
            <a:pPr algn="r"/>
            <a:r>
              <a:rPr lang="zh-CN" altLang="en-US" sz="2400" dirty="0">
                <a:solidFill>
                  <a:schemeClr val="bg1"/>
                </a:solidFill>
                <a:latin typeface="微软雅黑" pitchFamily="34" charset="-122"/>
                <a:ea typeface="微软雅黑" pitchFamily="34" charset="-122"/>
              </a:rPr>
              <a:t>添加标题</a:t>
            </a:r>
          </a:p>
        </p:txBody>
      </p:sp>
      <p:sp>
        <p:nvSpPr>
          <p:cNvPr id="15" name="文本框 107"/>
          <p:cNvSpPr txBox="1"/>
          <p:nvPr/>
        </p:nvSpPr>
        <p:spPr>
          <a:xfrm>
            <a:off x="5362445" y="1355455"/>
            <a:ext cx="3257553" cy="2832699"/>
          </a:xfrm>
          <a:prstGeom prst="rect">
            <a:avLst/>
          </a:prstGeom>
          <a:noFill/>
        </p:spPr>
        <p:txBody>
          <a:bodyPr wrap="square" rtlCol="0">
            <a:spAutoFit/>
          </a:bodyPr>
          <a:lstStyle>
            <a:defPPr>
              <a:defRPr lang="zh-CN"/>
            </a:defPPr>
            <a:lvl1pPr algn="just">
              <a:lnSpc>
                <a:spcPct val="130000"/>
              </a:lnSpc>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ct val="200000"/>
              </a:lnSpc>
            </a:pPr>
            <a:r>
              <a:rPr lang="zh-CN" altLang="en-US" sz="1300" dirty="0">
                <a:solidFill>
                  <a:schemeClr val="tx1">
                    <a:lumMod val="95000"/>
                    <a:lumOff val="5000"/>
                  </a:schemeClr>
                </a:solidFill>
                <a:cs typeface="+mn-ea"/>
                <a:sym typeface="+mn-lt"/>
              </a:rPr>
              <a:t>      我司针对电容行业长期存在的产品检测需要人工多，速度慢，易漏检等痛点，深入了解行业工艺需求，结合我司多年的检测设备技术沉淀，研发周期一年多的时间，开发了此检测设备，避免了人工检测时因疲劳或心情影响带来的效率及漏检问题。</a:t>
            </a:r>
          </a:p>
        </p:txBody>
      </p:sp>
      <p:sp>
        <p:nvSpPr>
          <p:cNvPr id="10" name="矩形 9"/>
          <p:cNvSpPr/>
          <p:nvPr/>
        </p:nvSpPr>
        <p:spPr>
          <a:xfrm>
            <a:off x="179512" y="852385"/>
            <a:ext cx="447034" cy="412956"/>
          </a:xfrm>
          <a:prstGeom prst="rect">
            <a:avLst/>
          </a:pr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矩形 10"/>
          <p:cNvSpPr/>
          <p:nvPr/>
        </p:nvSpPr>
        <p:spPr>
          <a:xfrm>
            <a:off x="374631" y="902359"/>
            <a:ext cx="447034" cy="412956"/>
          </a:xfrm>
          <a:prstGeom prst="rect">
            <a:avLst/>
          </a:prstGeom>
          <a:solidFill>
            <a:srgbClr val="0278A1">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12" name="图片 11">
            <a:extLst>
              <a:ext uri="{FF2B5EF4-FFF2-40B4-BE49-F238E27FC236}">
                <a16:creationId xmlns:a16="http://schemas.microsoft.com/office/drawing/2014/main" id="{9A804F0C-B759-4B96-BCA5-107ACC764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639" y="28212"/>
            <a:ext cx="723361" cy="718868"/>
          </a:xfrm>
          <a:prstGeom prst="rect">
            <a:avLst/>
          </a:prstGeom>
        </p:spPr>
      </p:pic>
      <p:pic>
        <p:nvPicPr>
          <p:cNvPr id="14" name="图片 13">
            <a:extLst>
              <a:ext uri="{FF2B5EF4-FFF2-40B4-BE49-F238E27FC236}">
                <a16:creationId xmlns:a16="http://schemas.microsoft.com/office/drawing/2014/main" id="{C258973E-EA0B-41FB-853B-AD07CCEFC8C5}"/>
              </a:ext>
            </a:extLst>
          </p:cNvPr>
          <p:cNvPicPr>
            <a:picLocks noChangeAspect="1"/>
          </p:cNvPicPr>
          <p:nvPr/>
        </p:nvPicPr>
        <p:blipFill>
          <a:blip r:embed="rId3"/>
          <a:stretch>
            <a:fillRect/>
          </a:stretch>
        </p:blipFill>
        <p:spPr>
          <a:xfrm>
            <a:off x="1016784" y="902359"/>
            <a:ext cx="3945506" cy="3540065"/>
          </a:xfrm>
          <a:prstGeom prst="rect">
            <a:avLst/>
          </a:prstGeom>
        </p:spPr>
      </p:pic>
      <p:grpSp>
        <p:nvGrpSpPr>
          <p:cNvPr id="16" name="组合 15">
            <a:extLst>
              <a:ext uri="{FF2B5EF4-FFF2-40B4-BE49-F238E27FC236}">
                <a16:creationId xmlns:a16="http://schemas.microsoft.com/office/drawing/2014/main" id="{FB184A4F-EA16-4E33-809E-EF806D1E3DF3}"/>
              </a:ext>
            </a:extLst>
          </p:cNvPr>
          <p:cNvGrpSpPr/>
          <p:nvPr/>
        </p:nvGrpSpPr>
        <p:grpSpPr>
          <a:xfrm>
            <a:off x="-17383" y="4921442"/>
            <a:ext cx="9144000" cy="170588"/>
            <a:chOff x="0" y="2488742"/>
            <a:chExt cx="9144000" cy="170588"/>
          </a:xfrm>
        </p:grpSpPr>
        <p:sp>
          <p:nvSpPr>
            <p:cNvPr id="17" name="任意多边形 13">
              <a:extLst>
                <a:ext uri="{FF2B5EF4-FFF2-40B4-BE49-F238E27FC236}">
                  <a16:creationId xmlns:a16="http://schemas.microsoft.com/office/drawing/2014/main" id="{AC23DED7-0829-4702-BB7F-87BBD880AAF6}"/>
                </a:ext>
              </a:extLst>
            </p:cNvPr>
            <p:cNvSpPr/>
            <p:nvPr/>
          </p:nvSpPr>
          <p:spPr>
            <a:xfrm>
              <a:off x="0" y="2489230"/>
              <a:ext cx="6550886" cy="170100"/>
            </a:xfrm>
            <a:custGeom>
              <a:avLst/>
              <a:gdLst>
                <a:gd name="connsiteX0" fmla="*/ 0 w 9511185"/>
                <a:gd name="connsiteY0" fmla="*/ 0 h 260238"/>
                <a:gd name="connsiteX1" fmla="*/ 9511185 w 9511185"/>
                <a:gd name="connsiteY1" fmla="*/ 0 h 260238"/>
                <a:gd name="connsiteX2" fmla="*/ 9250947 w 9511185"/>
                <a:gd name="connsiteY2" fmla="*/ 260238 h 260238"/>
                <a:gd name="connsiteX3" fmla="*/ 0 w 9511185"/>
                <a:gd name="connsiteY3" fmla="*/ 260238 h 260238"/>
                <a:gd name="connsiteX4" fmla="*/ 0 w 9511185"/>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185" h="260238">
                  <a:moveTo>
                    <a:pt x="0" y="0"/>
                  </a:moveTo>
                  <a:lnTo>
                    <a:pt x="9511185" y="0"/>
                  </a:lnTo>
                  <a:lnTo>
                    <a:pt x="9250947" y="260238"/>
                  </a:lnTo>
                  <a:lnTo>
                    <a:pt x="0" y="260238"/>
                  </a:lnTo>
                  <a:lnTo>
                    <a:pt x="0" y="0"/>
                  </a:lnTo>
                  <a:close/>
                </a:path>
              </a:pathLst>
            </a:custGeom>
            <a:solidFill>
              <a:srgbClr val="02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78A1"/>
                </a:solidFill>
              </a:endParaRPr>
            </a:p>
          </p:txBody>
        </p:sp>
        <p:sp>
          <p:nvSpPr>
            <p:cNvPr id="18" name="任意多边形 14">
              <a:extLst>
                <a:ext uri="{FF2B5EF4-FFF2-40B4-BE49-F238E27FC236}">
                  <a16:creationId xmlns:a16="http://schemas.microsoft.com/office/drawing/2014/main" id="{A7088D9E-2726-46AD-A577-45BCC54D1844}"/>
                </a:ext>
              </a:extLst>
            </p:cNvPr>
            <p:cNvSpPr/>
            <p:nvPr/>
          </p:nvSpPr>
          <p:spPr>
            <a:xfrm>
              <a:off x="6760230" y="2488742"/>
              <a:ext cx="2383770" cy="170588"/>
            </a:xfrm>
            <a:custGeom>
              <a:avLst/>
              <a:gdLst>
                <a:gd name="connsiteX0" fmla="*/ 260238 w 2727409"/>
                <a:gd name="connsiteY0" fmla="*/ 0 h 260238"/>
                <a:gd name="connsiteX1" fmla="*/ 2727409 w 2727409"/>
                <a:gd name="connsiteY1" fmla="*/ 0 h 260238"/>
                <a:gd name="connsiteX2" fmla="*/ 2727409 w 2727409"/>
                <a:gd name="connsiteY2" fmla="*/ 260238 h 260238"/>
                <a:gd name="connsiteX3" fmla="*/ 0 w 2727409"/>
                <a:gd name="connsiteY3" fmla="*/ 260238 h 260238"/>
                <a:gd name="connsiteX4" fmla="*/ 260238 w 2727409"/>
                <a:gd name="connsiteY4" fmla="*/ 0 h 26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409" h="260238">
                  <a:moveTo>
                    <a:pt x="260238" y="0"/>
                  </a:moveTo>
                  <a:lnTo>
                    <a:pt x="2727409" y="0"/>
                  </a:lnTo>
                  <a:lnTo>
                    <a:pt x="2727409" y="260238"/>
                  </a:lnTo>
                  <a:lnTo>
                    <a:pt x="0" y="260238"/>
                  </a:lnTo>
                  <a:lnTo>
                    <a:pt x="260238"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AEF3"/>
                </a:solidFill>
              </a:endParaRPr>
            </a:p>
          </p:txBody>
        </p:sp>
      </p:grpSp>
      <p:sp>
        <p:nvSpPr>
          <p:cNvPr id="19" name="文本占位符 4">
            <a:extLst>
              <a:ext uri="{FF2B5EF4-FFF2-40B4-BE49-F238E27FC236}">
                <a16:creationId xmlns:a16="http://schemas.microsoft.com/office/drawing/2014/main" id="{2DAE2F4A-D513-426A-961D-85C1DE5CC6E0}"/>
              </a:ext>
            </a:extLst>
          </p:cNvPr>
          <p:cNvSpPr txBox="1">
            <a:spLocks/>
          </p:cNvSpPr>
          <p:nvPr/>
        </p:nvSpPr>
        <p:spPr>
          <a:xfrm>
            <a:off x="1619672" y="4632703"/>
            <a:ext cx="5426528" cy="315311"/>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65000"/>
                    <a:lumOff val="35000"/>
                  </a:schemeClr>
                </a:solidFill>
                <a:latin typeface="微软雅黑" pitchFamily="34" charset="-122"/>
                <a:ea typeface="微软雅黑" pitchFamily="34" charset="-122"/>
              </a:rPr>
              <a:t>专业从事智能机械产品研发、设计、生产、产品优化、销售等</a:t>
            </a:r>
          </a:p>
        </p:txBody>
      </p:sp>
    </p:spTree>
    <p:extLst>
      <p:ext uri="{BB962C8B-B14F-4D97-AF65-F5344CB8AC3E}">
        <p14:creationId xmlns:p14="http://schemas.microsoft.com/office/powerpoint/2010/main" val="25270772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2439</TotalTime>
  <Words>1262</Words>
  <Application>Microsoft Office PowerPoint</Application>
  <PresentationFormat>全屏显示(16:9)</PresentationFormat>
  <Paragraphs>162</Paragraphs>
  <Slides>33</Slides>
  <Notes>6</Notes>
  <HiddenSlides>0</HiddenSlides>
  <MMClips>1</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33</vt:i4>
      </vt:variant>
    </vt:vector>
  </HeadingPairs>
  <TitlesOfParts>
    <vt:vector size="41" baseType="lpstr">
      <vt:lpstr>Akzidenz-Grotesk BQ Condensed</vt:lpstr>
      <vt:lpstr>时尚中黑简体</vt:lpstr>
      <vt:lpstr>微软雅黑</vt:lpstr>
      <vt:lpstr>微软雅黑</vt:lpstr>
      <vt:lpstr>Arial</vt:lpstr>
      <vt:lpstr>Calibri</vt:lpstr>
      <vt:lpstr>Office 主题</vt:lpstr>
      <vt:lpstr>Worksheet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yuki_LIU</cp:lastModifiedBy>
  <cp:revision>546</cp:revision>
  <dcterms:modified xsi:type="dcterms:W3CDTF">2021-12-01T09:47:32Z</dcterms:modified>
</cp:coreProperties>
</file>